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372" r:id="rId4"/>
    <p:sldId id="373" r:id="rId5"/>
    <p:sldId id="364" r:id="rId6"/>
    <p:sldId id="392" r:id="rId7"/>
    <p:sldId id="368" r:id="rId8"/>
    <p:sldId id="370" r:id="rId9"/>
    <p:sldId id="34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5C7D"/>
    <a:srgbClr val="636363"/>
    <a:srgbClr val="CEE1EA"/>
    <a:srgbClr val="D6E6EE"/>
    <a:srgbClr val="2C5364"/>
    <a:srgbClr val="42F482"/>
    <a:srgbClr val="4286F4"/>
    <a:srgbClr val="2193B0"/>
    <a:srgbClr val="30A081"/>
    <a:srgbClr val="52A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49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>
          <a:gsLst>
            <a:gs pos="0">
              <a:srgbClr val="2193B0"/>
            </a:gs>
            <a:gs pos="100000">
              <a:srgbClr val="21B154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9" name="圆角矩形 9"/>
          <p:cNvSpPr/>
          <p:nvPr userDrawn="1"/>
        </p:nvSpPr>
        <p:spPr>
          <a:xfrm>
            <a:off x="474269" y="503426"/>
            <a:ext cx="11243462" cy="58511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7" name="圆角矩形 9"/>
          <p:cNvSpPr/>
          <p:nvPr userDrawn="1"/>
        </p:nvSpPr>
        <p:spPr>
          <a:xfrm>
            <a:off x="349885" y="280670"/>
            <a:ext cx="11492230" cy="6296660"/>
          </a:xfrm>
          <a:prstGeom prst="rect">
            <a:avLst/>
          </a:prstGeom>
          <a:noFill/>
          <a:ln>
            <a:solidFill>
              <a:srgbClr val="355C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919843" y="278607"/>
            <a:ext cx="671513" cy="144000"/>
          </a:xfrm>
          <a:prstGeom prst="rect">
            <a:avLst/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35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圆角矩形 9"/>
          <p:cNvSpPr/>
          <p:nvPr userDrawn="1"/>
        </p:nvSpPr>
        <p:spPr>
          <a:xfrm>
            <a:off x="285684" y="275778"/>
            <a:ext cx="11620632" cy="63064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梯形 11"/>
          <p:cNvSpPr/>
          <p:nvPr userDrawn="1"/>
        </p:nvSpPr>
        <p:spPr>
          <a:xfrm flipV="1">
            <a:off x="4671283" y="275778"/>
            <a:ext cx="2849434" cy="368084"/>
          </a:xfrm>
          <a:prstGeom prst="trapezoid">
            <a:avLst>
              <a:gd name="adj" fmla="val 41901"/>
            </a:avLst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梯形 12"/>
          <p:cNvSpPr/>
          <p:nvPr userDrawn="1"/>
        </p:nvSpPr>
        <p:spPr>
          <a:xfrm>
            <a:off x="4671283" y="6214139"/>
            <a:ext cx="2849434" cy="368084"/>
          </a:xfrm>
          <a:prstGeom prst="trapezoid">
            <a:avLst>
              <a:gd name="adj" fmla="val 41901"/>
            </a:avLst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>
          <a:gsLst>
            <a:gs pos="0">
              <a:srgbClr val="2193B0"/>
            </a:gs>
            <a:gs pos="100000">
              <a:srgbClr val="21B154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9" name="圆角矩形 9"/>
          <p:cNvSpPr/>
          <p:nvPr userDrawn="1"/>
        </p:nvSpPr>
        <p:spPr>
          <a:xfrm>
            <a:off x="474269" y="503426"/>
            <a:ext cx="11243462" cy="58511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7" name="圆角矩形 9"/>
          <p:cNvSpPr/>
          <p:nvPr userDrawn="1"/>
        </p:nvSpPr>
        <p:spPr>
          <a:xfrm>
            <a:off x="349885" y="280670"/>
            <a:ext cx="11492230" cy="6296660"/>
          </a:xfrm>
          <a:prstGeom prst="rect">
            <a:avLst/>
          </a:prstGeom>
          <a:noFill/>
          <a:ln>
            <a:solidFill>
              <a:srgbClr val="355C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919843" y="278607"/>
            <a:ext cx="671513" cy="144000"/>
          </a:xfrm>
          <a:prstGeom prst="rect">
            <a:avLst/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35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圆角矩形 9"/>
          <p:cNvSpPr/>
          <p:nvPr userDrawn="1"/>
        </p:nvSpPr>
        <p:spPr>
          <a:xfrm>
            <a:off x="285684" y="275778"/>
            <a:ext cx="11620632" cy="63064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梯形 11"/>
          <p:cNvSpPr/>
          <p:nvPr userDrawn="1"/>
        </p:nvSpPr>
        <p:spPr>
          <a:xfrm flipV="1">
            <a:off x="4671283" y="275778"/>
            <a:ext cx="2849434" cy="368084"/>
          </a:xfrm>
          <a:prstGeom prst="trapezoid">
            <a:avLst>
              <a:gd name="adj" fmla="val 41901"/>
            </a:avLst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梯形 12"/>
          <p:cNvSpPr/>
          <p:nvPr userDrawn="1"/>
        </p:nvSpPr>
        <p:spPr>
          <a:xfrm>
            <a:off x="4671283" y="6214139"/>
            <a:ext cx="2849434" cy="368084"/>
          </a:xfrm>
          <a:prstGeom prst="trapezoid">
            <a:avLst>
              <a:gd name="adj" fmla="val 41901"/>
            </a:avLst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929005" y="1908175"/>
            <a:ext cx="10581640" cy="175323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R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kern="1200" cap="none" spc="0" normalizeH="0" baseline="0" noProof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基于vue的校园二手交易</a:t>
            </a:r>
            <a:r>
              <a:rPr kumimoji="0" lang="zh-CN" altLang="en-US" sz="5400" b="1" i="0" kern="1200" cap="none" spc="0" normalizeH="0" baseline="0" noProof="0">
                <a:solidFill>
                  <a:srgbClr val="355C7D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app</a:t>
            </a:r>
            <a:r>
              <a:rPr kumimoji="0" lang="zh-CN" altLang="en-US" sz="5400" b="1" i="0" kern="1200" cap="none" spc="0" normalizeH="0" baseline="0" noProof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的设计</a:t>
            </a:r>
            <a:endParaRPr kumimoji="0" lang="zh-CN" altLang="en-US" sz="5400" b="1" i="0" kern="1200" cap="none" spc="0" normalizeH="0" baseline="0" noProof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R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kern="1200" cap="none" spc="0" normalizeH="0" baseline="0" noProof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--以广东海洋大学为例</a:t>
            </a:r>
            <a:endParaRPr kumimoji="0" lang="zh-CN" altLang="en-US" sz="5400" b="1" i="0" kern="1200" cap="none" spc="0" normalizeH="0" baseline="0" noProof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" name="毕业答辩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9314" y="-954314"/>
            <a:ext cx="609600" cy="6096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229" y="123071"/>
            <a:ext cx="1625544" cy="162554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423410" y="4980305"/>
            <a:ext cx="32842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noProof="0" dirty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所在专业：信息与计算科学</a:t>
            </a:r>
            <a:endParaRPr lang="zh-CN" altLang="en-US" sz="2000" noProof="0" dirty="0">
              <a:ln>
                <a:noFill/>
              </a:ln>
              <a:solidFill>
                <a:srgbClr val="355C7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423410" y="4163060"/>
            <a:ext cx="2988945" cy="1650365"/>
            <a:chOff x="6966" y="6308"/>
            <a:chExt cx="4707" cy="2599"/>
          </a:xfrm>
        </p:grpSpPr>
        <p:sp>
          <p:nvSpPr>
            <p:cNvPr id="16" name="文本框 15"/>
            <p:cNvSpPr txBox="1"/>
            <p:nvPr/>
          </p:nvSpPr>
          <p:spPr>
            <a:xfrm>
              <a:off x="6966" y="6308"/>
              <a:ext cx="4420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答辩人：周悦欣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             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967" y="6966"/>
              <a:ext cx="412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指导老师：周永雄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967" y="8279"/>
              <a:ext cx="470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答辩时间：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2020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年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6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月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6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日</a:t>
              </a:r>
              <a:endParaRPr lang="zh-CN" altLang="en-US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audio>
              <p:cMediaNode vol="80000" mute="1" showWhenStopped="1">
                <p:cTn id="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2428912" y="3018858"/>
            <a:ext cx="7541361" cy="1729037"/>
            <a:chOff x="2670" y="5150"/>
            <a:chExt cx="12889" cy="2723"/>
          </a:xfrm>
        </p:grpSpPr>
        <p:sp>
          <p:nvSpPr>
            <p:cNvPr id="2" name="文本框 1"/>
            <p:cNvSpPr txBox="1"/>
            <p:nvPr/>
          </p:nvSpPr>
          <p:spPr>
            <a:xfrm>
              <a:off x="2670" y="5150"/>
              <a:ext cx="136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01</a:t>
              </a:r>
              <a:endParaRPr kumimoji="0" lang="zh-CN" altLang="en-US" sz="3200" b="0" i="0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3971" y="5375"/>
              <a:ext cx="4707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选题的背景和意义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0515" y="5150"/>
              <a:ext cx="136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zh-CN" altLang="en-US" sz="3200" b="0" i="0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1816" y="5375"/>
              <a:ext cx="374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特色与创新点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670" y="6810"/>
              <a:ext cx="136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zh-CN" altLang="en-US" sz="3200" b="0" i="0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971" y="7035"/>
              <a:ext cx="280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设计流程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515" y="6810"/>
              <a:ext cx="136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3200" b="0" i="0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816" y="7035"/>
              <a:ext cx="327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总结与展望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>
              <a:off x="3487" y="5603"/>
              <a:ext cx="340" cy="510"/>
            </a:xfrm>
            <a:prstGeom prst="line">
              <a:avLst/>
            </a:prstGeom>
            <a:ln>
              <a:solidFill>
                <a:srgbClr val="355C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H="1">
              <a:off x="11331" y="5693"/>
              <a:ext cx="340" cy="510"/>
            </a:xfrm>
            <a:prstGeom prst="line">
              <a:avLst/>
            </a:prstGeom>
            <a:ln>
              <a:solidFill>
                <a:srgbClr val="355C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H="1">
              <a:off x="3487" y="7273"/>
              <a:ext cx="340" cy="510"/>
            </a:xfrm>
            <a:prstGeom prst="line">
              <a:avLst/>
            </a:prstGeom>
            <a:ln>
              <a:solidFill>
                <a:srgbClr val="355C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>
              <a:off x="11331" y="7363"/>
              <a:ext cx="340" cy="510"/>
            </a:xfrm>
            <a:prstGeom prst="line">
              <a:avLst/>
            </a:prstGeom>
            <a:ln>
              <a:solidFill>
                <a:srgbClr val="355C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4599325" y="1157289"/>
            <a:ext cx="299335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charset="0"/>
                <a:ea typeface="微软雅黑 Light" panose="020B0502040204020203" pitchFamily="34" charset="-122"/>
                <a:cs typeface="Times New Roman" panose="02020603050405020304" charset="0"/>
              </a:rPr>
              <a:t>CONTENTS</a:t>
            </a:r>
            <a:endParaRPr lang="en-US" altLang="zh-CN" sz="400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 Light" panose="020B0502040204020203" pitchFamily="34" charset="-122"/>
              <a:cs typeface="Times New Roman" panose="0202060305040502030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87842" y="1444454"/>
            <a:ext cx="10980933" cy="72000"/>
            <a:chOff x="587842" y="1358728"/>
            <a:chExt cx="10980933" cy="72000"/>
          </a:xfrm>
        </p:grpSpPr>
        <p:sp>
          <p:nvSpPr>
            <p:cNvPr id="15" name="等腰三角形 14"/>
            <p:cNvSpPr/>
            <p:nvPr/>
          </p:nvSpPr>
          <p:spPr>
            <a:xfrm rot="5400000">
              <a:off x="9573705" y="-564343"/>
              <a:ext cx="72000" cy="3918141"/>
            </a:xfrm>
            <a:prstGeom prst="triangle">
              <a:avLst/>
            </a:prstGeom>
            <a:gradFill flip="none" rotWithShape="1">
              <a:gsLst>
                <a:gs pos="0">
                  <a:srgbClr val="355C7D"/>
                </a:gs>
                <a:gs pos="100000">
                  <a:srgbClr val="355C7D">
                    <a:alpha val="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16200000" flipH="1">
              <a:off x="2510913" y="-564343"/>
              <a:ext cx="72000" cy="3918141"/>
            </a:xfrm>
            <a:prstGeom prst="triangle">
              <a:avLst/>
            </a:prstGeom>
            <a:gradFill flip="none" rotWithShape="1">
              <a:gsLst>
                <a:gs pos="0">
                  <a:srgbClr val="355C7D"/>
                </a:gs>
                <a:gs pos="100000">
                  <a:srgbClr val="355C7D">
                    <a:alpha val="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0539924" y="793750"/>
            <a:ext cx="1237862" cy="5618480"/>
            <a:chOff x="5477069" y="1381760"/>
            <a:chExt cx="1237862" cy="5827042"/>
          </a:xfrm>
          <a:solidFill>
            <a:srgbClr val="355C7D"/>
          </a:solidFill>
        </p:grpSpPr>
        <p:sp>
          <p:nvSpPr>
            <p:cNvPr id="19" name="lamppost_90288"/>
            <p:cNvSpPr>
              <a:spLocks noChangeAspect="1"/>
            </p:cNvSpPr>
            <p:nvPr/>
          </p:nvSpPr>
          <p:spPr bwMode="auto">
            <a:xfrm>
              <a:off x="5477069" y="1381760"/>
              <a:ext cx="1237862" cy="1651042"/>
            </a:xfrm>
            <a:custGeom>
              <a:avLst/>
              <a:gdLst>
                <a:gd name="connsiteX0" fmla="*/ 208011 w 454093"/>
                <a:gd name="connsiteY0" fmla="*/ 531566 h 605663"/>
                <a:gd name="connsiteX1" fmla="*/ 208011 w 454093"/>
                <a:gd name="connsiteY1" fmla="*/ 591381 h 605663"/>
                <a:gd name="connsiteX2" fmla="*/ 246083 w 454093"/>
                <a:gd name="connsiteY2" fmla="*/ 591381 h 605663"/>
                <a:gd name="connsiteX3" fmla="*/ 246083 w 454093"/>
                <a:gd name="connsiteY3" fmla="*/ 531566 h 605663"/>
                <a:gd name="connsiteX4" fmla="*/ 173273 w 454093"/>
                <a:gd name="connsiteY4" fmla="*/ 481631 h 605663"/>
                <a:gd name="connsiteX5" fmla="*/ 173273 w 454093"/>
                <a:gd name="connsiteY5" fmla="*/ 487323 h 605663"/>
                <a:gd name="connsiteX6" fmla="*/ 203171 w 454093"/>
                <a:gd name="connsiteY6" fmla="*/ 517284 h 605663"/>
                <a:gd name="connsiteX7" fmla="*/ 250923 w 454093"/>
                <a:gd name="connsiteY7" fmla="*/ 517284 h 605663"/>
                <a:gd name="connsiteX8" fmla="*/ 280821 w 454093"/>
                <a:gd name="connsiteY8" fmla="*/ 487323 h 605663"/>
                <a:gd name="connsiteX9" fmla="*/ 280821 w 454093"/>
                <a:gd name="connsiteY9" fmla="*/ 481631 h 605663"/>
                <a:gd name="connsiteX10" fmla="*/ 127027 w 454093"/>
                <a:gd name="connsiteY10" fmla="*/ 451778 h 605663"/>
                <a:gd name="connsiteX11" fmla="*/ 129931 w 454093"/>
                <a:gd name="connsiteY11" fmla="*/ 467349 h 605663"/>
                <a:gd name="connsiteX12" fmla="*/ 324163 w 454093"/>
                <a:gd name="connsiteY12" fmla="*/ 467349 h 605663"/>
                <a:gd name="connsiteX13" fmla="*/ 327067 w 454093"/>
                <a:gd name="connsiteY13" fmla="*/ 451778 h 605663"/>
                <a:gd name="connsiteX14" fmla="*/ 313247 w 454093"/>
                <a:gd name="connsiteY14" fmla="*/ 220376 h 605663"/>
                <a:gd name="connsiteX15" fmla="*/ 340120 w 454093"/>
                <a:gd name="connsiteY15" fmla="*/ 220376 h 605663"/>
                <a:gd name="connsiteX16" fmla="*/ 345602 w 454093"/>
                <a:gd name="connsiteY16" fmla="*/ 222953 h 605663"/>
                <a:gd name="connsiteX17" fmla="*/ 347215 w 454093"/>
                <a:gd name="connsiteY17" fmla="*/ 228857 h 605663"/>
                <a:gd name="connsiteX18" fmla="*/ 327436 w 454093"/>
                <a:gd name="connsiteY18" fmla="*/ 337609 h 605663"/>
                <a:gd name="connsiteX19" fmla="*/ 320449 w 454093"/>
                <a:gd name="connsiteY19" fmla="*/ 343513 h 605663"/>
                <a:gd name="connsiteX20" fmla="*/ 319159 w 454093"/>
                <a:gd name="connsiteY20" fmla="*/ 343406 h 605663"/>
                <a:gd name="connsiteX21" fmla="*/ 313354 w 454093"/>
                <a:gd name="connsiteY21" fmla="*/ 335140 h 605663"/>
                <a:gd name="connsiteX22" fmla="*/ 331521 w 454093"/>
                <a:gd name="connsiteY22" fmla="*/ 234762 h 605663"/>
                <a:gd name="connsiteX23" fmla="*/ 313247 w 454093"/>
                <a:gd name="connsiteY23" fmla="*/ 234762 h 605663"/>
                <a:gd name="connsiteX24" fmla="*/ 306045 w 454093"/>
                <a:gd name="connsiteY24" fmla="*/ 227569 h 605663"/>
                <a:gd name="connsiteX25" fmla="*/ 313247 w 454093"/>
                <a:gd name="connsiteY25" fmla="*/ 220376 h 605663"/>
                <a:gd name="connsiteX26" fmla="*/ 114044 w 454093"/>
                <a:gd name="connsiteY26" fmla="*/ 220376 h 605663"/>
                <a:gd name="connsiteX27" fmla="*/ 140917 w 454093"/>
                <a:gd name="connsiteY27" fmla="*/ 220376 h 605663"/>
                <a:gd name="connsiteX28" fmla="*/ 148119 w 454093"/>
                <a:gd name="connsiteY28" fmla="*/ 227569 h 605663"/>
                <a:gd name="connsiteX29" fmla="*/ 140917 w 454093"/>
                <a:gd name="connsiteY29" fmla="*/ 234762 h 605663"/>
                <a:gd name="connsiteX30" fmla="*/ 122643 w 454093"/>
                <a:gd name="connsiteY30" fmla="*/ 234762 h 605663"/>
                <a:gd name="connsiteX31" fmla="*/ 140810 w 454093"/>
                <a:gd name="connsiteY31" fmla="*/ 335140 h 605663"/>
                <a:gd name="connsiteX32" fmla="*/ 135005 w 454093"/>
                <a:gd name="connsiteY32" fmla="*/ 343406 h 605663"/>
                <a:gd name="connsiteX33" fmla="*/ 133715 w 454093"/>
                <a:gd name="connsiteY33" fmla="*/ 343513 h 605663"/>
                <a:gd name="connsiteX34" fmla="*/ 126728 w 454093"/>
                <a:gd name="connsiteY34" fmla="*/ 337609 h 605663"/>
                <a:gd name="connsiteX35" fmla="*/ 106949 w 454093"/>
                <a:gd name="connsiteY35" fmla="*/ 228857 h 605663"/>
                <a:gd name="connsiteX36" fmla="*/ 108562 w 454093"/>
                <a:gd name="connsiteY36" fmla="*/ 222953 h 605663"/>
                <a:gd name="connsiteX37" fmla="*/ 114044 w 454093"/>
                <a:gd name="connsiteY37" fmla="*/ 220376 h 605663"/>
                <a:gd name="connsiteX38" fmla="*/ 234253 w 454093"/>
                <a:gd name="connsiteY38" fmla="*/ 205432 h 605663"/>
                <a:gd name="connsiteX39" fmla="*/ 234253 w 454093"/>
                <a:gd name="connsiteY39" fmla="*/ 437495 h 605663"/>
                <a:gd name="connsiteX40" fmla="*/ 329755 w 454093"/>
                <a:gd name="connsiteY40" fmla="*/ 437495 h 605663"/>
                <a:gd name="connsiteX41" fmla="*/ 373527 w 454093"/>
                <a:gd name="connsiteY41" fmla="*/ 205432 h 605663"/>
                <a:gd name="connsiteX42" fmla="*/ 80567 w 454093"/>
                <a:gd name="connsiteY42" fmla="*/ 205432 h 605663"/>
                <a:gd name="connsiteX43" fmla="*/ 124339 w 454093"/>
                <a:gd name="connsiteY43" fmla="*/ 437495 h 605663"/>
                <a:gd name="connsiteX44" fmla="*/ 219841 w 454093"/>
                <a:gd name="connsiteY44" fmla="*/ 437495 h 605663"/>
                <a:gd name="connsiteX45" fmla="*/ 219841 w 454093"/>
                <a:gd name="connsiteY45" fmla="*/ 205432 h 605663"/>
                <a:gd name="connsiteX46" fmla="*/ 165852 w 454093"/>
                <a:gd name="connsiteY46" fmla="*/ 97615 h 605663"/>
                <a:gd name="connsiteX47" fmla="*/ 30234 w 454093"/>
                <a:gd name="connsiteY47" fmla="*/ 191149 h 605663"/>
                <a:gd name="connsiteX48" fmla="*/ 423860 w 454093"/>
                <a:gd name="connsiteY48" fmla="*/ 191149 h 605663"/>
                <a:gd name="connsiteX49" fmla="*/ 288242 w 454093"/>
                <a:gd name="connsiteY49" fmla="*/ 97615 h 605663"/>
                <a:gd name="connsiteX50" fmla="*/ 206828 w 454093"/>
                <a:gd name="connsiteY50" fmla="*/ 54016 h 605663"/>
                <a:gd name="connsiteX51" fmla="*/ 171015 w 454093"/>
                <a:gd name="connsiteY51" fmla="*/ 83333 h 605663"/>
                <a:gd name="connsiteX52" fmla="*/ 283079 w 454093"/>
                <a:gd name="connsiteY52" fmla="*/ 83333 h 605663"/>
                <a:gd name="connsiteX53" fmla="*/ 247266 w 454093"/>
                <a:gd name="connsiteY53" fmla="*/ 54016 h 605663"/>
                <a:gd name="connsiteX54" fmla="*/ 227047 w 454093"/>
                <a:gd name="connsiteY54" fmla="*/ 14283 h 605663"/>
                <a:gd name="connsiteX55" fmla="*/ 208764 w 454093"/>
                <a:gd name="connsiteY55" fmla="*/ 32646 h 605663"/>
                <a:gd name="connsiteX56" fmla="*/ 208764 w 454093"/>
                <a:gd name="connsiteY56" fmla="*/ 39733 h 605663"/>
                <a:gd name="connsiteX57" fmla="*/ 245330 w 454093"/>
                <a:gd name="connsiteY57" fmla="*/ 39733 h 605663"/>
                <a:gd name="connsiteX58" fmla="*/ 245330 w 454093"/>
                <a:gd name="connsiteY58" fmla="*/ 32646 h 605663"/>
                <a:gd name="connsiteX59" fmla="*/ 227047 w 454093"/>
                <a:gd name="connsiteY59" fmla="*/ 14283 h 605663"/>
                <a:gd name="connsiteX60" fmla="*/ 227047 w 454093"/>
                <a:gd name="connsiteY60" fmla="*/ 0 h 605663"/>
                <a:gd name="connsiteX61" fmla="*/ 259742 w 454093"/>
                <a:gd name="connsiteY61" fmla="*/ 32646 h 605663"/>
                <a:gd name="connsiteX62" fmla="*/ 259742 w 454093"/>
                <a:gd name="connsiteY62" fmla="*/ 41237 h 605663"/>
                <a:gd name="connsiteX63" fmla="*/ 297921 w 454093"/>
                <a:gd name="connsiteY63" fmla="*/ 86876 h 605663"/>
                <a:gd name="connsiteX64" fmla="*/ 450962 w 454093"/>
                <a:gd name="connsiteY64" fmla="*/ 192330 h 605663"/>
                <a:gd name="connsiteX65" fmla="*/ 453758 w 454093"/>
                <a:gd name="connsiteY65" fmla="*/ 200384 h 605663"/>
                <a:gd name="connsiteX66" fmla="*/ 446875 w 454093"/>
                <a:gd name="connsiteY66" fmla="*/ 205432 h 605663"/>
                <a:gd name="connsiteX67" fmla="*/ 388154 w 454093"/>
                <a:gd name="connsiteY67" fmla="*/ 205432 h 605663"/>
                <a:gd name="connsiteX68" fmla="*/ 337069 w 454093"/>
                <a:gd name="connsiteY68" fmla="*/ 475832 h 605663"/>
                <a:gd name="connsiteX69" fmla="*/ 330078 w 454093"/>
                <a:gd name="connsiteY69" fmla="*/ 481631 h 605663"/>
                <a:gd name="connsiteX70" fmla="*/ 295232 w 454093"/>
                <a:gd name="connsiteY70" fmla="*/ 481631 h 605663"/>
                <a:gd name="connsiteX71" fmla="*/ 295232 w 454093"/>
                <a:gd name="connsiteY71" fmla="*/ 487323 h 605663"/>
                <a:gd name="connsiteX72" fmla="*/ 260387 w 454093"/>
                <a:gd name="connsiteY72" fmla="*/ 530492 h 605663"/>
                <a:gd name="connsiteX73" fmla="*/ 260387 w 454093"/>
                <a:gd name="connsiteY73" fmla="*/ 598468 h 605663"/>
                <a:gd name="connsiteX74" fmla="*/ 253181 w 454093"/>
                <a:gd name="connsiteY74" fmla="*/ 605663 h 605663"/>
                <a:gd name="connsiteX75" fmla="*/ 200913 w 454093"/>
                <a:gd name="connsiteY75" fmla="*/ 605663 h 605663"/>
                <a:gd name="connsiteX76" fmla="*/ 193707 w 454093"/>
                <a:gd name="connsiteY76" fmla="*/ 598468 h 605663"/>
                <a:gd name="connsiteX77" fmla="*/ 193707 w 454093"/>
                <a:gd name="connsiteY77" fmla="*/ 530492 h 605663"/>
                <a:gd name="connsiteX78" fmla="*/ 158862 w 454093"/>
                <a:gd name="connsiteY78" fmla="*/ 487323 h 605663"/>
                <a:gd name="connsiteX79" fmla="*/ 158862 w 454093"/>
                <a:gd name="connsiteY79" fmla="*/ 481631 h 605663"/>
                <a:gd name="connsiteX80" fmla="*/ 124016 w 454093"/>
                <a:gd name="connsiteY80" fmla="*/ 481631 h 605663"/>
                <a:gd name="connsiteX81" fmla="*/ 117025 w 454093"/>
                <a:gd name="connsiteY81" fmla="*/ 475832 h 605663"/>
                <a:gd name="connsiteX82" fmla="*/ 65940 w 454093"/>
                <a:gd name="connsiteY82" fmla="*/ 205432 h 605663"/>
                <a:gd name="connsiteX83" fmla="*/ 7219 w 454093"/>
                <a:gd name="connsiteY83" fmla="*/ 205432 h 605663"/>
                <a:gd name="connsiteX84" fmla="*/ 336 w 454093"/>
                <a:gd name="connsiteY84" fmla="*/ 200384 h 605663"/>
                <a:gd name="connsiteX85" fmla="*/ 3132 w 454093"/>
                <a:gd name="connsiteY85" fmla="*/ 192330 h 605663"/>
                <a:gd name="connsiteX86" fmla="*/ 156173 w 454093"/>
                <a:gd name="connsiteY86" fmla="*/ 86876 h 605663"/>
                <a:gd name="connsiteX87" fmla="*/ 194352 w 454093"/>
                <a:gd name="connsiteY87" fmla="*/ 41237 h 605663"/>
                <a:gd name="connsiteX88" fmla="*/ 194352 w 454093"/>
                <a:gd name="connsiteY88" fmla="*/ 32646 h 605663"/>
                <a:gd name="connsiteX89" fmla="*/ 227047 w 454093"/>
                <a:gd name="connsiteY89" fmla="*/ 0 h 60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54093" h="605663">
                  <a:moveTo>
                    <a:pt x="208011" y="531566"/>
                  </a:moveTo>
                  <a:lnTo>
                    <a:pt x="208011" y="591381"/>
                  </a:lnTo>
                  <a:lnTo>
                    <a:pt x="246083" y="591381"/>
                  </a:lnTo>
                  <a:lnTo>
                    <a:pt x="246083" y="531566"/>
                  </a:lnTo>
                  <a:close/>
                  <a:moveTo>
                    <a:pt x="173273" y="481631"/>
                  </a:moveTo>
                  <a:lnTo>
                    <a:pt x="173273" y="487323"/>
                  </a:lnTo>
                  <a:cubicBezTo>
                    <a:pt x="173273" y="503860"/>
                    <a:pt x="186717" y="517284"/>
                    <a:pt x="203171" y="517284"/>
                  </a:cubicBezTo>
                  <a:lnTo>
                    <a:pt x="250923" y="517284"/>
                  </a:lnTo>
                  <a:cubicBezTo>
                    <a:pt x="267377" y="517284"/>
                    <a:pt x="280821" y="503860"/>
                    <a:pt x="280821" y="487323"/>
                  </a:cubicBezTo>
                  <a:lnTo>
                    <a:pt x="280821" y="481631"/>
                  </a:lnTo>
                  <a:close/>
                  <a:moveTo>
                    <a:pt x="127027" y="451778"/>
                  </a:moveTo>
                  <a:lnTo>
                    <a:pt x="129931" y="467349"/>
                  </a:lnTo>
                  <a:lnTo>
                    <a:pt x="324163" y="467349"/>
                  </a:lnTo>
                  <a:lnTo>
                    <a:pt x="327067" y="451778"/>
                  </a:lnTo>
                  <a:close/>
                  <a:moveTo>
                    <a:pt x="313247" y="220376"/>
                  </a:moveTo>
                  <a:lnTo>
                    <a:pt x="340120" y="220376"/>
                  </a:lnTo>
                  <a:cubicBezTo>
                    <a:pt x="342270" y="220376"/>
                    <a:pt x="344312" y="221342"/>
                    <a:pt x="345602" y="222953"/>
                  </a:cubicBezTo>
                  <a:cubicBezTo>
                    <a:pt x="347000" y="224563"/>
                    <a:pt x="347537" y="226710"/>
                    <a:pt x="347215" y="228857"/>
                  </a:cubicBezTo>
                  <a:lnTo>
                    <a:pt x="327436" y="337609"/>
                  </a:lnTo>
                  <a:cubicBezTo>
                    <a:pt x="326791" y="341151"/>
                    <a:pt x="323781" y="343513"/>
                    <a:pt x="320449" y="343513"/>
                  </a:cubicBezTo>
                  <a:cubicBezTo>
                    <a:pt x="320019" y="343513"/>
                    <a:pt x="319589" y="343513"/>
                    <a:pt x="319159" y="343406"/>
                  </a:cubicBezTo>
                  <a:cubicBezTo>
                    <a:pt x="315182" y="342654"/>
                    <a:pt x="312602" y="339004"/>
                    <a:pt x="313354" y="335140"/>
                  </a:cubicBezTo>
                  <a:lnTo>
                    <a:pt x="331521" y="234762"/>
                  </a:lnTo>
                  <a:lnTo>
                    <a:pt x="313247" y="234762"/>
                  </a:lnTo>
                  <a:cubicBezTo>
                    <a:pt x="309270" y="234762"/>
                    <a:pt x="306045" y="231541"/>
                    <a:pt x="306045" y="227569"/>
                  </a:cubicBezTo>
                  <a:cubicBezTo>
                    <a:pt x="306045" y="223597"/>
                    <a:pt x="309270" y="220376"/>
                    <a:pt x="313247" y="220376"/>
                  </a:cubicBezTo>
                  <a:close/>
                  <a:moveTo>
                    <a:pt x="114044" y="220376"/>
                  </a:moveTo>
                  <a:lnTo>
                    <a:pt x="140917" y="220376"/>
                  </a:lnTo>
                  <a:cubicBezTo>
                    <a:pt x="144894" y="220376"/>
                    <a:pt x="148119" y="223597"/>
                    <a:pt x="148119" y="227569"/>
                  </a:cubicBezTo>
                  <a:cubicBezTo>
                    <a:pt x="148119" y="231541"/>
                    <a:pt x="144894" y="234762"/>
                    <a:pt x="140917" y="234762"/>
                  </a:cubicBezTo>
                  <a:lnTo>
                    <a:pt x="122643" y="234762"/>
                  </a:lnTo>
                  <a:lnTo>
                    <a:pt x="140810" y="335140"/>
                  </a:lnTo>
                  <a:cubicBezTo>
                    <a:pt x="141562" y="339004"/>
                    <a:pt x="138982" y="342654"/>
                    <a:pt x="135005" y="343406"/>
                  </a:cubicBezTo>
                  <a:cubicBezTo>
                    <a:pt x="134575" y="343513"/>
                    <a:pt x="134145" y="343513"/>
                    <a:pt x="133715" y="343513"/>
                  </a:cubicBezTo>
                  <a:cubicBezTo>
                    <a:pt x="130383" y="343513"/>
                    <a:pt x="127373" y="341151"/>
                    <a:pt x="126728" y="337609"/>
                  </a:cubicBezTo>
                  <a:lnTo>
                    <a:pt x="106949" y="228857"/>
                  </a:lnTo>
                  <a:cubicBezTo>
                    <a:pt x="106627" y="226710"/>
                    <a:pt x="107164" y="224563"/>
                    <a:pt x="108562" y="222953"/>
                  </a:cubicBezTo>
                  <a:cubicBezTo>
                    <a:pt x="109852" y="221342"/>
                    <a:pt x="111894" y="220376"/>
                    <a:pt x="114044" y="220376"/>
                  </a:cubicBezTo>
                  <a:close/>
                  <a:moveTo>
                    <a:pt x="234253" y="205432"/>
                  </a:moveTo>
                  <a:lnTo>
                    <a:pt x="234253" y="437495"/>
                  </a:lnTo>
                  <a:lnTo>
                    <a:pt x="329755" y="437495"/>
                  </a:lnTo>
                  <a:lnTo>
                    <a:pt x="373527" y="205432"/>
                  </a:lnTo>
                  <a:close/>
                  <a:moveTo>
                    <a:pt x="80567" y="205432"/>
                  </a:moveTo>
                  <a:lnTo>
                    <a:pt x="124339" y="437495"/>
                  </a:lnTo>
                  <a:lnTo>
                    <a:pt x="219841" y="437495"/>
                  </a:lnTo>
                  <a:lnTo>
                    <a:pt x="219841" y="205432"/>
                  </a:lnTo>
                  <a:close/>
                  <a:moveTo>
                    <a:pt x="165852" y="97615"/>
                  </a:moveTo>
                  <a:lnTo>
                    <a:pt x="30234" y="191149"/>
                  </a:lnTo>
                  <a:lnTo>
                    <a:pt x="423860" y="191149"/>
                  </a:lnTo>
                  <a:lnTo>
                    <a:pt x="288242" y="97615"/>
                  </a:lnTo>
                  <a:close/>
                  <a:moveTo>
                    <a:pt x="206828" y="54016"/>
                  </a:moveTo>
                  <a:cubicBezTo>
                    <a:pt x="189190" y="54016"/>
                    <a:pt x="174349" y="66580"/>
                    <a:pt x="171015" y="83333"/>
                  </a:cubicBezTo>
                  <a:lnTo>
                    <a:pt x="283079" y="83333"/>
                  </a:lnTo>
                  <a:cubicBezTo>
                    <a:pt x="279745" y="66580"/>
                    <a:pt x="264904" y="54016"/>
                    <a:pt x="247266" y="54016"/>
                  </a:cubicBezTo>
                  <a:close/>
                  <a:moveTo>
                    <a:pt x="227047" y="14283"/>
                  </a:moveTo>
                  <a:cubicBezTo>
                    <a:pt x="216937" y="14283"/>
                    <a:pt x="208764" y="22552"/>
                    <a:pt x="208764" y="32646"/>
                  </a:cubicBezTo>
                  <a:lnTo>
                    <a:pt x="208764" y="39733"/>
                  </a:lnTo>
                  <a:lnTo>
                    <a:pt x="245330" y="39733"/>
                  </a:lnTo>
                  <a:lnTo>
                    <a:pt x="245330" y="32646"/>
                  </a:lnTo>
                  <a:cubicBezTo>
                    <a:pt x="245330" y="22552"/>
                    <a:pt x="237157" y="14283"/>
                    <a:pt x="227047" y="14283"/>
                  </a:cubicBezTo>
                  <a:close/>
                  <a:moveTo>
                    <a:pt x="227047" y="0"/>
                  </a:moveTo>
                  <a:cubicBezTo>
                    <a:pt x="245007" y="0"/>
                    <a:pt x="259742" y="14605"/>
                    <a:pt x="259742" y="32646"/>
                  </a:cubicBezTo>
                  <a:lnTo>
                    <a:pt x="259742" y="41237"/>
                  </a:lnTo>
                  <a:cubicBezTo>
                    <a:pt x="280606" y="46499"/>
                    <a:pt x="296415" y="64755"/>
                    <a:pt x="297921" y="86876"/>
                  </a:cubicBezTo>
                  <a:lnTo>
                    <a:pt x="450962" y="192330"/>
                  </a:lnTo>
                  <a:cubicBezTo>
                    <a:pt x="453543" y="194156"/>
                    <a:pt x="454726" y="197378"/>
                    <a:pt x="453758" y="200384"/>
                  </a:cubicBezTo>
                  <a:cubicBezTo>
                    <a:pt x="452790" y="203391"/>
                    <a:pt x="450101" y="205432"/>
                    <a:pt x="446875" y="205432"/>
                  </a:cubicBezTo>
                  <a:lnTo>
                    <a:pt x="388154" y="205432"/>
                  </a:lnTo>
                  <a:lnTo>
                    <a:pt x="337069" y="475832"/>
                  </a:lnTo>
                  <a:cubicBezTo>
                    <a:pt x="336531" y="479269"/>
                    <a:pt x="333519" y="481631"/>
                    <a:pt x="330078" y="481631"/>
                  </a:cubicBezTo>
                  <a:lnTo>
                    <a:pt x="295232" y="481631"/>
                  </a:lnTo>
                  <a:lnTo>
                    <a:pt x="295232" y="487323"/>
                  </a:lnTo>
                  <a:cubicBezTo>
                    <a:pt x="295232" y="508478"/>
                    <a:pt x="280283" y="526197"/>
                    <a:pt x="260387" y="530492"/>
                  </a:cubicBezTo>
                  <a:lnTo>
                    <a:pt x="260387" y="598468"/>
                  </a:lnTo>
                  <a:cubicBezTo>
                    <a:pt x="260387" y="602442"/>
                    <a:pt x="257160" y="605663"/>
                    <a:pt x="253181" y="605663"/>
                  </a:cubicBezTo>
                  <a:lnTo>
                    <a:pt x="200913" y="605663"/>
                  </a:lnTo>
                  <a:cubicBezTo>
                    <a:pt x="196934" y="605663"/>
                    <a:pt x="193707" y="602442"/>
                    <a:pt x="193707" y="598468"/>
                  </a:cubicBezTo>
                  <a:lnTo>
                    <a:pt x="193707" y="530492"/>
                  </a:lnTo>
                  <a:cubicBezTo>
                    <a:pt x="173811" y="526197"/>
                    <a:pt x="158862" y="508478"/>
                    <a:pt x="158862" y="487323"/>
                  </a:cubicBezTo>
                  <a:lnTo>
                    <a:pt x="158862" y="481631"/>
                  </a:lnTo>
                  <a:lnTo>
                    <a:pt x="124016" y="481631"/>
                  </a:lnTo>
                  <a:cubicBezTo>
                    <a:pt x="120575" y="481631"/>
                    <a:pt x="117563" y="479269"/>
                    <a:pt x="117025" y="475832"/>
                  </a:cubicBezTo>
                  <a:lnTo>
                    <a:pt x="65940" y="205432"/>
                  </a:lnTo>
                  <a:lnTo>
                    <a:pt x="7219" y="205432"/>
                  </a:lnTo>
                  <a:cubicBezTo>
                    <a:pt x="3993" y="205432"/>
                    <a:pt x="1304" y="203391"/>
                    <a:pt x="336" y="200384"/>
                  </a:cubicBezTo>
                  <a:cubicBezTo>
                    <a:pt x="-632" y="197378"/>
                    <a:pt x="551" y="194156"/>
                    <a:pt x="3132" y="192330"/>
                  </a:cubicBezTo>
                  <a:lnTo>
                    <a:pt x="156173" y="86876"/>
                  </a:lnTo>
                  <a:cubicBezTo>
                    <a:pt x="157679" y="64755"/>
                    <a:pt x="173488" y="46499"/>
                    <a:pt x="194352" y="41237"/>
                  </a:cubicBezTo>
                  <a:lnTo>
                    <a:pt x="194352" y="32646"/>
                  </a:lnTo>
                  <a:cubicBezTo>
                    <a:pt x="194352" y="14605"/>
                    <a:pt x="209087" y="0"/>
                    <a:pt x="227047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矩形 19"/>
            <p:cNvSpPr/>
            <p:nvPr/>
          </p:nvSpPr>
          <p:spPr>
            <a:xfrm>
              <a:off x="6060440" y="3032802"/>
              <a:ext cx="71120" cy="4176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232535" y="758190"/>
            <a:ext cx="9243695" cy="893445"/>
            <a:chOff x="836" y="2593"/>
            <a:chExt cx="13176" cy="1407"/>
          </a:xfrm>
        </p:grpSpPr>
        <p:sp>
          <p:nvSpPr>
            <p:cNvPr id="23" name="矩形 22"/>
            <p:cNvSpPr/>
            <p:nvPr/>
          </p:nvSpPr>
          <p:spPr>
            <a:xfrm>
              <a:off x="836" y="2593"/>
              <a:ext cx="13176" cy="1407"/>
            </a:xfrm>
            <a:prstGeom prst="rect">
              <a:avLst/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文本框 20"/>
            <p:cNvSpPr txBox="1"/>
            <p:nvPr/>
          </p:nvSpPr>
          <p:spPr>
            <a:xfrm flipH="1">
              <a:off x="3075" y="2804"/>
              <a:ext cx="9129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algn="l"/>
              <a:r>
                <a:rPr lang="zh-CN" altLang="en-US" sz="3600" b="1">
                  <a:solidFill>
                    <a:schemeClr val="bg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选题的背景和意义</a:t>
              </a:r>
              <a:endPara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  <a:sym typeface="+mn-ea"/>
              </a:endParaRPr>
            </a:p>
          </p:txBody>
        </p:sp>
        <p:sp>
          <p:nvSpPr>
            <p:cNvPr id="26" name="book-from-top-view_43022"/>
            <p:cNvSpPr>
              <a:spLocks noChangeAspect="1"/>
            </p:cNvSpPr>
            <p:nvPr/>
          </p:nvSpPr>
          <p:spPr bwMode="auto">
            <a:xfrm>
              <a:off x="1520" y="2862"/>
              <a:ext cx="594" cy="805"/>
            </a:xfrm>
            <a:custGeom>
              <a:avLst/>
              <a:gdLst>
                <a:gd name="T0" fmla="*/ 91 w 280"/>
                <a:gd name="T1" fmla="*/ 59 h 380"/>
                <a:gd name="T2" fmla="*/ 91 w 280"/>
                <a:gd name="T3" fmla="*/ 151 h 380"/>
                <a:gd name="T4" fmla="*/ 66 w 280"/>
                <a:gd name="T5" fmla="*/ 134 h 380"/>
                <a:gd name="T6" fmla="*/ 40 w 280"/>
                <a:gd name="T7" fmla="*/ 151 h 380"/>
                <a:gd name="T8" fmla="*/ 40 w 280"/>
                <a:gd name="T9" fmla="*/ 59 h 380"/>
                <a:gd name="T10" fmla="*/ 18 w 280"/>
                <a:gd name="T11" fmla="*/ 59 h 380"/>
                <a:gd name="T12" fmla="*/ 18 w 280"/>
                <a:gd name="T13" fmla="*/ 55 h 380"/>
                <a:gd name="T14" fmla="*/ 271 w 280"/>
                <a:gd name="T15" fmla="*/ 55 h 380"/>
                <a:gd name="T16" fmla="*/ 271 w 280"/>
                <a:gd name="T17" fmla="*/ 52 h 380"/>
                <a:gd name="T18" fmla="*/ 18 w 280"/>
                <a:gd name="T19" fmla="*/ 52 h 380"/>
                <a:gd name="T20" fmla="*/ 18 w 280"/>
                <a:gd name="T21" fmla="*/ 47 h 380"/>
                <a:gd name="T22" fmla="*/ 271 w 280"/>
                <a:gd name="T23" fmla="*/ 47 h 380"/>
                <a:gd name="T24" fmla="*/ 271 w 280"/>
                <a:gd name="T25" fmla="*/ 45 h 380"/>
                <a:gd name="T26" fmla="*/ 18 w 280"/>
                <a:gd name="T27" fmla="*/ 45 h 380"/>
                <a:gd name="T28" fmla="*/ 18 w 280"/>
                <a:gd name="T29" fmla="*/ 40 h 380"/>
                <a:gd name="T30" fmla="*/ 271 w 280"/>
                <a:gd name="T31" fmla="*/ 40 h 380"/>
                <a:gd name="T32" fmla="*/ 271 w 280"/>
                <a:gd name="T33" fmla="*/ 38 h 380"/>
                <a:gd name="T34" fmla="*/ 18 w 280"/>
                <a:gd name="T35" fmla="*/ 38 h 380"/>
                <a:gd name="T36" fmla="*/ 18 w 280"/>
                <a:gd name="T37" fmla="*/ 32 h 380"/>
                <a:gd name="T38" fmla="*/ 271 w 280"/>
                <a:gd name="T39" fmla="*/ 32 h 380"/>
                <a:gd name="T40" fmla="*/ 271 w 280"/>
                <a:gd name="T41" fmla="*/ 30 h 380"/>
                <a:gd name="T42" fmla="*/ 18 w 280"/>
                <a:gd name="T43" fmla="*/ 30 h 380"/>
                <a:gd name="T44" fmla="*/ 18 w 280"/>
                <a:gd name="T45" fmla="*/ 25 h 380"/>
                <a:gd name="T46" fmla="*/ 270 w 280"/>
                <a:gd name="T47" fmla="*/ 25 h 380"/>
                <a:gd name="T48" fmla="*/ 270 w 280"/>
                <a:gd name="T49" fmla="*/ 22 h 380"/>
                <a:gd name="T50" fmla="*/ 18 w 280"/>
                <a:gd name="T51" fmla="*/ 22 h 380"/>
                <a:gd name="T52" fmla="*/ 18 w 280"/>
                <a:gd name="T53" fmla="*/ 17 h 380"/>
                <a:gd name="T54" fmla="*/ 278 w 280"/>
                <a:gd name="T55" fmla="*/ 17 h 380"/>
                <a:gd name="T56" fmla="*/ 278 w 280"/>
                <a:gd name="T57" fmla="*/ 0 h 380"/>
                <a:gd name="T58" fmla="*/ 0 w 280"/>
                <a:gd name="T59" fmla="*/ 0 h 380"/>
                <a:gd name="T60" fmla="*/ 0 w 280"/>
                <a:gd name="T61" fmla="*/ 59 h 380"/>
                <a:gd name="T62" fmla="*/ 0 w 280"/>
                <a:gd name="T63" fmla="*/ 59 h 380"/>
                <a:gd name="T64" fmla="*/ 0 w 280"/>
                <a:gd name="T65" fmla="*/ 380 h 380"/>
                <a:gd name="T66" fmla="*/ 280 w 280"/>
                <a:gd name="T67" fmla="*/ 380 h 380"/>
                <a:gd name="T68" fmla="*/ 280 w 280"/>
                <a:gd name="T69" fmla="*/ 59 h 380"/>
                <a:gd name="T70" fmla="*/ 91 w 280"/>
                <a:gd name="T71" fmla="*/ 59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0" h="380">
                  <a:moveTo>
                    <a:pt x="91" y="59"/>
                  </a:moveTo>
                  <a:lnTo>
                    <a:pt x="91" y="151"/>
                  </a:lnTo>
                  <a:lnTo>
                    <a:pt x="66" y="134"/>
                  </a:lnTo>
                  <a:lnTo>
                    <a:pt x="40" y="151"/>
                  </a:lnTo>
                  <a:lnTo>
                    <a:pt x="40" y="59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271" y="55"/>
                  </a:lnTo>
                  <a:lnTo>
                    <a:pt x="271" y="52"/>
                  </a:lnTo>
                  <a:lnTo>
                    <a:pt x="18" y="52"/>
                  </a:lnTo>
                  <a:lnTo>
                    <a:pt x="18" y="47"/>
                  </a:lnTo>
                  <a:lnTo>
                    <a:pt x="271" y="47"/>
                  </a:lnTo>
                  <a:lnTo>
                    <a:pt x="271" y="45"/>
                  </a:lnTo>
                  <a:lnTo>
                    <a:pt x="18" y="45"/>
                  </a:lnTo>
                  <a:lnTo>
                    <a:pt x="18" y="40"/>
                  </a:lnTo>
                  <a:lnTo>
                    <a:pt x="271" y="40"/>
                  </a:lnTo>
                  <a:lnTo>
                    <a:pt x="271" y="38"/>
                  </a:lnTo>
                  <a:lnTo>
                    <a:pt x="18" y="38"/>
                  </a:lnTo>
                  <a:lnTo>
                    <a:pt x="18" y="32"/>
                  </a:lnTo>
                  <a:lnTo>
                    <a:pt x="271" y="32"/>
                  </a:lnTo>
                  <a:lnTo>
                    <a:pt x="271" y="30"/>
                  </a:lnTo>
                  <a:lnTo>
                    <a:pt x="18" y="30"/>
                  </a:lnTo>
                  <a:lnTo>
                    <a:pt x="18" y="25"/>
                  </a:lnTo>
                  <a:lnTo>
                    <a:pt x="270" y="25"/>
                  </a:lnTo>
                  <a:lnTo>
                    <a:pt x="270" y="22"/>
                  </a:lnTo>
                  <a:lnTo>
                    <a:pt x="18" y="22"/>
                  </a:lnTo>
                  <a:lnTo>
                    <a:pt x="18" y="17"/>
                  </a:lnTo>
                  <a:lnTo>
                    <a:pt x="278" y="17"/>
                  </a:lnTo>
                  <a:lnTo>
                    <a:pt x="278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380"/>
                  </a:lnTo>
                  <a:lnTo>
                    <a:pt x="280" y="380"/>
                  </a:lnTo>
                  <a:lnTo>
                    <a:pt x="280" y="59"/>
                  </a:lnTo>
                  <a:lnTo>
                    <a:pt x="91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0" name="椭圆 29"/>
            <p:cNvSpPr/>
            <p:nvPr/>
          </p:nvSpPr>
          <p:spPr>
            <a:xfrm>
              <a:off x="1184" y="2653"/>
              <a:ext cx="1239" cy="123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1232535" y="2383790"/>
            <a:ext cx="9306560" cy="3532505"/>
          </a:xfrm>
          <a:prstGeom prst="rect">
            <a:avLst/>
          </a:prstGeom>
          <a:solidFill>
            <a:srgbClr val="355C7D"/>
          </a:solidFill>
          <a:ln w="76200"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lnSpc>
                <a:spcPct val="150000"/>
              </a:lnSpc>
            </a:pPr>
            <a:endParaRPr lang="zh-CN" altLang="en-US" noProof="1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pic>
        <p:nvPicPr>
          <p:cNvPr id="8198" name="图片 1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74410" y="2383790"/>
            <a:ext cx="4465320" cy="3531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直角三角形 12"/>
          <p:cNvSpPr/>
          <p:nvPr/>
        </p:nvSpPr>
        <p:spPr>
          <a:xfrm>
            <a:off x="6074410" y="2385695"/>
            <a:ext cx="3177540" cy="3531870"/>
          </a:xfrm>
          <a:prstGeom prst="rtTriangle">
            <a:avLst/>
          </a:prstGeom>
          <a:solidFill>
            <a:srgbClr val="355C7D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lnSpc>
                <a:spcPct val="150000"/>
              </a:lnSpc>
            </a:pPr>
            <a:endParaRPr lang="zh-CN" altLang="en-US" noProof="1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2397760" y="4159250"/>
            <a:ext cx="1584325" cy="154114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4" name="椭圆 33"/>
          <p:cNvSpPr/>
          <p:nvPr/>
        </p:nvSpPr>
        <p:spPr>
          <a:xfrm>
            <a:off x="3824605" y="3185160"/>
            <a:ext cx="1021080" cy="9740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5" name="椭圆 34"/>
          <p:cNvSpPr/>
          <p:nvPr/>
        </p:nvSpPr>
        <p:spPr>
          <a:xfrm>
            <a:off x="1469390" y="2498725"/>
            <a:ext cx="1492885" cy="15176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0" name="椭圆 39"/>
          <p:cNvSpPr/>
          <p:nvPr/>
        </p:nvSpPr>
        <p:spPr>
          <a:xfrm>
            <a:off x="6489065" y="4733925"/>
            <a:ext cx="792480" cy="8235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4" name="椭圆 43"/>
          <p:cNvSpPr/>
          <p:nvPr/>
        </p:nvSpPr>
        <p:spPr>
          <a:xfrm>
            <a:off x="4511675" y="4433570"/>
            <a:ext cx="1142365" cy="11753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975"/>
          </a:p>
        </p:txBody>
      </p:sp>
      <p:sp>
        <p:nvSpPr>
          <p:cNvPr id="45" name="文本框 44"/>
          <p:cNvSpPr txBox="1"/>
          <p:nvPr/>
        </p:nvSpPr>
        <p:spPr>
          <a:xfrm>
            <a:off x="3883025" y="3519170"/>
            <a:ext cx="904240" cy="30670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da-DK" sz="1400" b="1" dirty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物美价廉</a:t>
            </a:r>
            <a:endParaRPr lang="zh-CN" altLang="da-DK" sz="1400" b="1" dirty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525395" y="4623435"/>
            <a:ext cx="1299210" cy="70675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da-DK" sz="2000" b="1" dirty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自由出售和购买</a:t>
            </a:r>
            <a:endParaRPr lang="zh-CN" altLang="da-DK" sz="2000" b="1" dirty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542790" y="4817745"/>
            <a:ext cx="1080770" cy="40767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da-DK" sz="2060" b="1" dirty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交易</a:t>
            </a:r>
            <a:endParaRPr lang="zh-CN" altLang="da-DK" sz="2060" b="1" dirty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695450" y="3058795"/>
            <a:ext cx="1040130" cy="46037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da-DK" sz="2400" b="1" dirty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闲置</a:t>
            </a:r>
            <a:endParaRPr lang="zh-CN" altLang="da-DK" sz="2400" b="1" dirty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489065" y="4961890"/>
            <a:ext cx="8261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</a:rPr>
              <a:t>物品</a:t>
            </a:r>
            <a:endParaRPr lang="zh-CN" altLang="en-US" b="1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120005" y="2854325"/>
            <a:ext cx="1198245" cy="11620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975"/>
          </a:p>
        </p:txBody>
      </p:sp>
      <p:sp>
        <p:nvSpPr>
          <p:cNvPr id="11" name="文本框 10"/>
          <p:cNvSpPr txBox="1"/>
          <p:nvPr/>
        </p:nvSpPr>
        <p:spPr>
          <a:xfrm>
            <a:off x="5057140" y="3106420"/>
            <a:ext cx="1329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</a:rPr>
              <a:t>物尽其用各有所得</a:t>
            </a:r>
            <a:endParaRPr lang="zh-CN" altLang="en-US" b="1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1169035" y="692150"/>
            <a:ext cx="10299065" cy="893445"/>
            <a:chOff x="836" y="2593"/>
            <a:chExt cx="13176" cy="1407"/>
          </a:xfrm>
        </p:grpSpPr>
        <p:sp>
          <p:nvSpPr>
            <p:cNvPr id="61" name="矩形 60"/>
            <p:cNvSpPr/>
            <p:nvPr/>
          </p:nvSpPr>
          <p:spPr>
            <a:xfrm>
              <a:off x="836" y="2593"/>
              <a:ext cx="13176" cy="1407"/>
            </a:xfrm>
            <a:prstGeom prst="rect">
              <a:avLst/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2" name="文本框 20"/>
            <p:cNvSpPr txBox="1"/>
            <p:nvPr/>
          </p:nvSpPr>
          <p:spPr>
            <a:xfrm flipH="1">
              <a:off x="3075" y="2804"/>
              <a:ext cx="9129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p>
              <a:pPr algn="l"/>
              <a:r>
                <a:rPr kumimoji="0" lang="zh-CN" altLang="en-US" sz="36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+mn-ea"/>
                </a:rPr>
                <a:t>特色和创新点</a:t>
              </a:r>
              <a:endPara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  <a:sym typeface="+mn-ea"/>
              </a:endParaRPr>
            </a:p>
          </p:txBody>
        </p:sp>
        <p:sp>
          <p:nvSpPr>
            <p:cNvPr id="63" name="book-from-top-view_43022"/>
            <p:cNvSpPr>
              <a:spLocks noChangeAspect="1"/>
            </p:cNvSpPr>
            <p:nvPr/>
          </p:nvSpPr>
          <p:spPr bwMode="auto">
            <a:xfrm>
              <a:off x="1520" y="2862"/>
              <a:ext cx="594" cy="805"/>
            </a:xfrm>
            <a:custGeom>
              <a:avLst/>
              <a:gdLst>
                <a:gd name="T0" fmla="*/ 91 w 280"/>
                <a:gd name="T1" fmla="*/ 59 h 380"/>
                <a:gd name="T2" fmla="*/ 91 w 280"/>
                <a:gd name="T3" fmla="*/ 151 h 380"/>
                <a:gd name="T4" fmla="*/ 66 w 280"/>
                <a:gd name="T5" fmla="*/ 134 h 380"/>
                <a:gd name="T6" fmla="*/ 40 w 280"/>
                <a:gd name="T7" fmla="*/ 151 h 380"/>
                <a:gd name="T8" fmla="*/ 40 w 280"/>
                <a:gd name="T9" fmla="*/ 59 h 380"/>
                <a:gd name="T10" fmla="*/ 18 w 280"/>
                <a:gd name="T11" fmla="*/ 59 h 380"/>
                <a:gd name="T12" fmla="*/ 18 w 280"/>
                <a:gd name="T13" fmla="*/ 55 h 380"/>
                <a:gd name="T14" fmla="*/ 271 w 280"/>
                <a:gd name="T15" fmla="*/ 55 h 380"/>
                <a:gd name="T16" fmla="*/ 271 w 280"/>
                <a:gd name="T17" fmla="*/ 52 h 380"/>
                <a:gd name="T18" fmla="*/ 18 w 280"/>
                <a:gd name="T19" fmla="*/ 52 h 380"/>
                <a:gd name="T20" fmla="*/ 18 w 280"/>
                <a:gd name="T21" fmla="*/ 47 h 380"/>
                <a:gd name="T22" fmla="*/ 271 w 280"/>
                <a:gd name="T23" fmla="*/ 47 h 380"/>
                <a:gd name="T24" fmla="*/ 271 w 280"/>
                <a:gd name="T25" fmla="*/ 45 h 380"/>
                <a:gd name="T26" fmla="*/ 18 w 280"/>
                <a:gd name="T27" fmla="*/ 45 h 380"/>
                <a:gd name="T28" fmla="*/ 18 w 280"/>
                <a:gd name="T29" fmla="*/ 40 h 380"/>
                <a:gd name="T30" fmla="*/ 271 w 280"/>
                <a:gd name="T31" fmla="*/ 40 h 380"/>
                <a:gd name="T32" fmla="*/ 271 w 280"/>
                <a:gd name="T33" fmla="*/ 38 h 380"/>
                <a:gd name="T34" fmla="*/ 18 w 280"/>
                <a:gd name="T35" fmla="*/ 38 h 380"/>
                <a:gd name="T36" fmla="*/ 18 w 280"/>
                <a:gd name="T37" fmla="*/ 32 h 380"/>
                <a:gd name="T38" fmla="*/ 271 w 280"/>
                <a:gd name="T39" fmla="*/ 32 h 380"/>
                <a:gd name="T40" fmla="*/ 271 w 280"/>
                <a:gd name="T41" fmla="*/ 30 h 380"/>
                <a:gd name="T42" fmla="*/ 18 w 280"/>
                <a:gd name="T43" fmla="*/ 30 h 380"/>
                <a:gd name="T44" fmla="*/ 18 w 280"/>
                <a:gd name="T45" fmla="*/ 25 h 380"/>
                <a:gd name="T46" fmla="*/ 270 w 280"/>
                <a:gd name="T47" fmla="*/ 25 h 380"/>
                <a:gd name="T48" fmla="*/ 270 w 280"/>
                <a:gd name="T49" fmla="*/ 22 h 380"/>
                <a:gd name="T50" fmla="*/ 18 w 280"/>
                <a:gd name="T51" fmla="*/ 22 h 380"/>
                <a:gd name="T52" fmla="*/ 18 w 280"/>
                <a:gd name="T53" fmla="*/ 17 h 380"/>
                <a:gd name="T54" fmla="*/ 278 w 280"/>
                <a:gd name="T55" fmla="*/ 17 h 380"/>
                <a:gd name="T56" fmla="*/ 278 w 280"/>
                <a:gd name="T57" fmla="*/ 0 h 380"/>
                <a:gd name="T58" fmla="*/ 0 w 280"/>
                <a:gd name="T59" fmla="*/ 0 h 380"/>
                <a:gd name="T60" fmla="*/ 0 w 280"/>
                <a:gd name="T61" fmla="*/ 59 h 380"/>
                <a:gd name="T62" fmla="*/ 0 w 280"/>
                <a:gd name="T63" fmla="*/ 59 h 380"/>
                <a:gd name="T64" fmla="*/ 0 w 280"/>
                <a:gd name="T65" fmla="*/ 380 h 380"/>
                <a:gd name="T66" fmla="*/ 280 w 280"/>
                <a:gd name="T67" fmla="*/ 380 h 380"/>
                <a:gd name="T68" fmla="*/ 280 w 280"/>
                <a:gd name="T69" fmla="*/ 59 h 380"/>
                <a:gd name="T70" fmla="*/ 91 w 280"/>
                <a:gd name="T71" fmla="*/ 59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0" h="380">
                  <a:moveTo>
                    <a:pt x="91" y="59"/>
                  </a:moveTo>
                  <a:lnTo>
                    <a:pt x="91" y="151"/>
                  </a:lnTo>
                  <a:lnTo>
                    <a:pt x="66" y="134"/>
                  </a:lnTo>
                  <a:lnTo>
                    <a:pt x="40" y="151"/>
                  </a:lnTo>
                  <a:lnTo>
                    <a:pt x="40" y="59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271" y="55"/>
                  </a:lnTo>
                  <a:lnTo>
                    <a:pt x="271" y="52"/>
                  </a:lnTo>
                  <a:lnTo>
                    <a:pt x="18" y="52"/>
                  </a:lnTo>
                  <a:lnTo>
                    <a:pt x="18" y="47"/>
                  </a:lnTo>
                  <a:lnTo>
                    <a:pt x="271" y="47"/>
                  </a:lnTo>
                  <a:lnTo>
                    <a:pt x="271" y="45"/>
                  </a:lnTo>
                  <a:lnTo>
                    <a:pt x="18" y="45"/>
                  </a:lnTo>
                  <a:lnTo>
                    <a:pt x="18" y="40"/>
                  </a:lnTo>
                  <a:lnTo>
                    <a:pt x="271" y="40"/>
                  </a:lnTo>
                  <a:lnTo>
                    <a:pt x="271" y="38"/>
                  </a:lnTo>
                  <a:lnTo>
                    <a:pt x="18" y="38"/>
                  </a:lnTo>
                  <a:lnTo>
                    <a:pt x="18" y="32"/>
                  </a:lnTo>
                  <a:lnTo>
                    <a:pt x="271" y="32"/>
                  </a:lnTo>
                  <a:lnTo>
                    <a:pt x="271" y="30"/>
                  </a:lnTo>
                  <a:lnTo>
                    <a:pt x="18" y="30"/>
                  </a:lnTo>
                  <a:lnTo>
                    <a:pt x="18" y="25"/>
                  </a:lnTo>
                  <a:lnTo>
                    <a:pt x="270" y="25"/>
                  </a:lnTo>
                  <a:lnTo>
                    <a:pt x="270" y="22"/>
                  </a:lnTo>
                  <a:lnTo>
                    <a:pt x="18" y="22"/>
                  </a:lnTo>
                  <a:lnTo>
                    <a:pt x="18" y="17"/>
                  </a:lnTo>
                  <a:lnTo>
                    <a:pt x="278" y="17"/>
                  </a:lnTo>
                  <a:lnTo>
                    <a:pt x="278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380"/>
                  </a:lnTo>
                  <a:lnTo>
                    <a:pt x="280" y="380"/>
                  </a:lnTo>
                  <a:lnTo>
                    <a:pt x="280" y="59"/>
                  </a:lnTo>
                  <a:lnTo>
                    <a:pt x="91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64" name="椭圆 63"/>
            <p:cNvSpPr/>
            <p:nvPr/>
          </p:nvSpPr>
          <p:spPr>
            <a:xfrm>
              <a:off x="1184" y="2653"/>
              <a:ext cx="1239" cy="123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1923415" y="1929130"/>
            <a:ext cx="4795520" cy="3834130"/>
            <a:chOff x="1064" y="3371"/>
            <a:chExt cx="8367" cy="6804"/>
          </a:xfrm>
        </p:grpSpPr>
        <p:sp>
          <p:nvSpPr>
            <p:cNvPr id="34" name="椭圆 33"/>
            <p:cNvSpPr/>
            <p:nvPr/>
          </p:nvSpPr>
          <p:spPr>
            <a:xfrm>
              <a:off x="2305" y="3371"/>
              <a:ext cx="7126" cy="6804"/>
            </a:xfrm>
            <a:prstGeom prst="ellipse">
              <a:avLst/>
            </a:prstGeom>
            <a:noFill/>
            <a:ln w="3175"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7" name="组合 66"/>
            <p:cNvGrpSpPr/>
            <p:nvPr/>
          </p:nvGrpSpPr>
          <p:grpSpPr>
            <a:xfrm rot="18172526">
              <a:off x="1113" y="4378"/>
              <a:ext cx="2180" cy="2279"/>
              <a:chOff x="6744072" y="893003"/>
              <a:chExt cx="792088" cy="876010"/>
            </a:xfrm>
            <a:solidFill>
              <a:srgbClr val="355C7D"/>
            </a:solidFill>
          </p:grpSpPr>
          <p:sp>
            <p:nvSpPr>
              <p:cNvPr id="68" name="流程图: 联系 36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等腰三角形 68"/>
              <p:cNvSpPr/>
              <p:nvPr/>
            </p:nvSpPr>
            <p:spPr>
              <a:xfrm rot="11236714">
                <a:off x="6978736" y="1601169"/>
                <a:ext cx="216024" cy="16784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椭圆 31"/>
            <p:cNvSpPr/>
            <p:nvPr/>
          </p:nvSpPr>
          <p:spPr>
            <a:xfrm>
              <a:off x="2827" y="4181"/>
              <a:ext cx="5956" cy="5216"/>
            </a:xfrm>
            <a:prstGeom prst="ellipse">
              <a:avLst/>
            </a:prstGeom>
            <a:solidFill>
              <a:srgbClr val="112F70">
                <a:alpha val="2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 rot="0">
              <a:off x="3757" y="4957"/>
              <a:ext cx="4222" cy="3664"/>
              <a:chOff x="4862685" y="2543466"/>
              <a:chExt cx="2247900" cy="2247900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4862685" y="2543466"/>
                <a:ext cx="2247900" cy="2247900"/>
              </a:xfrm>
              <a:prstGeom prst="ellipse">
                <a:avLst/>
              </a:prstGeom>
              <a:solidFill>
                <a:srgbClr val="355C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5042599" y="3417322"/>
                <a:ext cx="1888218" cy="501223"/>
              </a:xfrm>
              <a:prstGeom prst="rect">
                <a:avLst/>
              </a:prstGeom>
              <a:solidFill>
                <a:srgbClr val="355C7D"/>
              </a:solidFill>
            </p:spPr>
            <p:txBody>
              <a:bodyPr wrap="square" rtlCol="0">
                <a:spAutoFit/>
              </a:bodyPr>
              <a:p>
                <a:r>
                  <a:rPr lang="zh-CN" altLang="en-US" sz="2400" dirty="0">
                    <a:solidFill>
                      <a:schemeClr val="bg1"/>
                    </a:solidFill>
                    <a:latin typeface="黑体" panose="02010609060101010101" charset="-122"/>
                    <a:ea typeface="黑体" panose="02010609060101010101" charset="-122"/>
                  </a:rPr>
                  <a:t>面向海大学子</a:t>
                </a:r>
                <a:endParaRPr lang="zh-CN" altLang="en-US" sz="2400" dirty="0">
                  <a:solidFill>
                    <a:schemeClr val="bg1"/>
                  </a:solidFill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</p:grpSp>
        <p:sp>
          <p:nvSpPr>
            <p:cNvPr id="101" name="文本框 100"/>
            <p:cNvSpPr txBox="1"/>
            <p:nvPr/>
          </p:nvSpPr>
          <p:spPr>
            <a:xfrm>
              <a:off x="1129" y="5145"/>
              <a:ext cx="1965" cy="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>
                  <a:solidFill>
                    <a:schemeClr val="bg1"/>
                  </a:solidFill>
                  <a:latin typeface="黑体" panose="02010609060101010101" charset="-122"/>
                  <a:ea typeface="黑体" panose="02010609060101010101" charset="-122"/>
                </a:rPr>
                <a:t>数据</a:t>
              </a:r>
              <a:endParaRPr lang="zh-CN" altLang="en-US" sz="20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pic>
        <p:nvPicPr>
          <p:cNvPr id="10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1785" y="692150"/>
            <a:ext cx="3335655" cy="5697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6640" y="620395"/>
            <a:ext cx="3335655" cy="576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图片 1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585" y="708025"/>
            <a:ext cx="3231515" cy="5697220"/>
          </a:xfrm>
          <a:prstGeom prst="rect">
            <a:avLst/>
          </a:prstGeom>
        </p:spPr>
      </p:pic>
      <p:pic>
        <p:nvPicPr>
          <p:cNvPr id="105" name="图片 45" descr="C:\Users\ADMINI~1\AppData\Local\Temp\WeChat Files\56037ac58ebf7740d8702527ca2720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879840" y="692150"/>
            <a:ext cx="3231515" cy="569722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椭圆 110"/>
          <p:cNvSpPr/>
          <p:nvPr/>
        </p:nvSpPr>
        <p:spPr>
          <a:xfrm>
            <a:off x="845820" y="4887595"/>
            <a:ext cx="1492885" cy="1517650"/>
          </a:xfrm>
          <a:prstGeom prst="ellipse">
            <a:avLst/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975"/>
          </a:p>
        </p:txBody>
      </p:sp>
      <p:sp>
        <p:nvSpPr>
          <p:cNvPr id="113" name="文本框 112"/>
          <p:cNvSpPr txBox="1"/>
          <p:nvPr/>
        </p:nvSpPr>
        <p:spPr>
          <a:xfrm>
            <a:off x="845820" y="5447030"/>
            <a:ext cx="160591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rPr>
              <a:t>多平台兼容</a:t>
            </a:r>
            <a:endParaRPr lang="zh-CN" altLang="en-US" sz="2000">
              <a:solidFill>
                <a:schemeClr val="bg1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1013805" y="1615176"/>
            <a:ext cx="10277061" cy="4828162"/>
            <a:chOff x="2956" y="849"/>
            <a:chExt cx="15127" cy="9951"/>
          </a:xfrm>
        </p:grpSpPr>
        <p:sp>
          <p:nvSpPr>
            <p:cNvPr id="3" name=" 210"/>
            <p:cNvSpPr/>
            <p:nvPr/>
          </p:nvSpPr>
          <p:spPr>
            <a:xfrm>
              <a:off x="2956" y="6219"/>
              <a:ext cx="3393" cy="1421"/>
            </a:xfrm>
            <a:prstGeom prst="cube">
              <a:avLst>
                <a:gd name="adj" fmla="val 53307"/>
              </a:avLst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 210"/>
            <p:cNvSpPr/>
            <p:nvPr/>
          </p:nvSpPr>
          <p:spPr>
            <a:xfrm>
              <a:off x="5598" y="5622"/>
              <a:ext cx="3393" cy="1421"/>
            </a:xfrm>
            <a:prstGeom prst="cube">
              <a:avLst>
                <a:gd name="adj" fmla="val 53307"/>
              </a:avLst>
            </a:prstGeom>
            <a:solidFill>
              <a:schemeClr val="bg1"/>
            </a:solidFill>
            <a:ln>
              <a:solidFill>
                <a:srgbClr val="355C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 210"/>
            <p:cNvSpPr/>
            <p:nvPr/>
          </p:nvSpPr>
          <p:spPr>
            <a:xfrm>
              <a:off x="8212" y="4995"/>
              <a:ext cx="3393" cy="1421"/>
            </a:xfrm>
            <a:prstGeom prst="cube">
              <a:avLst>
                <a:gd name="adj" fmla="val 53307"/>
              </a:avLst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" name=" 210"/>
            <p:cNvSpPr/>
            <p:nvPr/>
          </p:nvSpPr>
          <p:spPr>
            <a:xfrm>
              <a:off x="10811" y="4359"/>
              <a:ext cx="3393" cy="1421"/>
            </a:xfrm>
            <a:prstGeom prst="cube">
              <a:avLst>
                <a:gd name="adj" fmla="val 53307"/>
              </a:avLst>
            </a:prstGeom>
            <a:solidFill>
              <a:schemeClr val="bg1"/>
            </a:solidFill>
            <a:ln>
              <a:solidFill>
                <a:srgbClr val="355C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5598" y="3540"/>
              <a:ext cx="0" cy="2672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8212" y="7043"/>
              <a:ext cx="0" cy="2672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10811" y="2333"/>
              <a:ext cx="0" cy="2672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13422" y="5814"/>
              <a:ext cx="0" cy="2672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20"/>
            <p:cNvSpPr txBox="1"/>
            <p:nvPr/>
          </p:nvSpPr>
          <p:spPr>
            <a:xfrm flipH="1">
              <a:off x="4578" y="2494"/>
              <a:ext cx="2141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Arial" panose="020B0604020202020204" pitchFamily="34" charset="0"/>
                </a:rPr>
                <a:t>需求分析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4" name="文本框 20"/>
            <p:cNvSpPr txBox="1"/>
            <p:nvPr/>
          </p:nvSpPr>
          <p:spPr>
            <a:xfrm flipH="1">
              <a:off x="6590" y="9978"/>
              <a:ext cx="3244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sym typeface="Arial" panose="020B0604020202020204" pitchFamily="34" charset="0"/>
                </a:rPr>
                <a:t>功能模块总设计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6" name="文本框 20"/>
            <p:cNvSpPr txBox="1"/>
            <p:nvPr/>
          </p:nvSpPr>
          <p:spPr>
            <a:xfrm flipH="1">
              <a:off x="9541" y="1256"/>
              <a:ext cx="2839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Arial" panose="020B0604020202020204" pitchFamily="34" charset="0"/>
                </a:rPr>
                <a:t>业务流程设计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" name="文本框 20"/>
            <p:cNvSpPr txBox="1"/>
            <p:nvPr/>
          </p:nvSpPr>
          <p:spPr>
            <a:xfrm flipH="1">
              <a:off x="12150" y="8893"/>
              <a:ext cx="2917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Arial" panose="020B0604020202020204" pitchFamily="34" charset="0"/>
                </a:rPr>
                <a:t>数据模型设计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" name=" 210"/>
            <p:cNvSpPr/>
            <p:nvPr/>
          </p:nvSpPr>
          <p:spPr>
            <a:xfrm>
              <a:off x="13400" y="3694"/>
              <a:ext cx="3393" cy="1421"/>
            </a:xfrm>
            <a:prstGeom prst="cube">
              <a:avLst>
                <a:gd name="adj" fmla="val 53307"/>
              </a:avLst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16715" y="1672"/>
              <a:ext cx="0" cy="1997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0"/>
            <p:cNvSpPr txBox="1"/>
            <p:nvPr/>
          </p:nvSpPr>
          <p:spPr>
            <a:xfrm flipH="1">
              <a:off x="14793" y="849"/>
              <a:ext cx="3290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Arial" panose="020B0604020202020204" pitchFamily="34" charset="0"/>
                </a:rPr>
                <a:t>各页面详细设计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3" name="文本框 20"/>
            <p:cNvSpPr txBox="1"/>
            <p:nvPr/>
          </p:nvSpPr>
          <p:spPr>
            <a:xfrm rot="300000" flipH="1">
              <a:off x="3399" y="6084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A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4" name="文本框 20"/>
            <p:cNvSpPr txBox="1"/>
            <p:nvPr/>
          </p:nvSpPr>
          <p:spPr>
            <a:xfrm rot="300000" flipH="1">
              <a:off x="6210" y="5518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B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5" name="文本框 20"/>
            <p:cNvSpPr txBox="1"/>
            <p:nvPr/>
          </p:nvSpPr>
          <p:spPr>
            <a:xfrm rot="300000" flipH="1">
              <a:off x="8899" y="4797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C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6" name="文本框 20"/>
            <p:cNvSpPr txBox="1"/>
            <p:nvPr/>
          </p:nvSpPr>
          <p:spPr>
            <a:xfrm rot="300000" flipH="1">
              <a:off x="11439" y="4204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D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7" name="文本框 20"/>
            <p:cNvSpPr txBox="1"/>
            <p:nvPr/>
          </p:nvSpPr>
          <p:spPr>
            <a:xfrm rot="300000" flipH="1">
              <a:off x="14071" y="3531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E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008380" y="567690"/>
            <a:ext cx="9850120" cy="893445"/>
            <a:chOff x="836" y="2593"/>
            <a:chExt cx="13176" cy="1407"/>
          </a:xfrm>
        </p:grpSpPr>
        <p:sp>
          <p:nvSpPr>
            <p:cNvPr id="30" name="矩形 29"/>
            <p:cNvSpPr/>
            <p:nvPr/>
          </p:nvSpPr>
          <p:spPr>
            <a:xfrm>
              <a:off x="836" y="2593"/>
              <a:ext cx="13176" cy="1407"/>
            </a:xfrm>
            <a:prstGeom prst="rect">
              <a:avLst/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文本框 20"/>
            <p:cNvSpPr txBox="1"/>
            <p:nvPr/>
          </p:nvSpPr>
          <p:spPr>
            <a:xfrm flipH="1">
              <a:off x="3078" y="2862"/>
              <a:ext cx="9129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b="1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sym typeface="+mn-ea"/>
                </a:rPr>
                <a:t>设计流程</a:t>
              </a:r>
              <a:endPara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  <a:sym typeface="+mn-ea"/>
              </a:endParaRPr>
            </a:p>
          </p:txBody>
        </p:sp>
        <p:sp>
          <p:nvSpPr>
            <p:cNvPr id="32" name="book-from-top-view_43022"/>
            <p:cNvSpPr>
              <a:spLocks noChangeAspect="1"/>
            </p:cNvSpPr>
            <p:nvPr/>
          </p:nvSpPr>
          <p:spPr bwMode="auto">
            <a:xfrm>
              <a:off x="1520" y="2862"/>
              <a:ext cx="594" cy="805"/>
            </a:xfrm>
            <a:custGeom>
              <a:avLst/>
              <a:gdLst>
                <a:gd name="T0" fmla="*/ 91 w 280"/>
                <a:gd name="T1" fmla="*/ 59 h 380"/>
                <a:gd name="T2" fmla="*/ 91 w 280"/>
                <a:gd name="T3" fmla="*/ 151 h 380"/>
                <a:gd name="T4" fmla="*/ 66 w 280"/>
                <a:gd name="T5" fmla="*/ 134 h 380"/>
                <a:gd name="T6" fmla="*/ 40 w 280"/>
                <a:gd name="T7" fmla="*/ 151 h 380"/>
                <a:gd name="T8" fmla="*/ 40 w 280"/>
                <a:gd name="T9" fmla="*/ 59 h 380"/>
                <a:gd name="T10" fmla="*/ 18 w 280"/>
                <a:gd name="T11" fmla="*/ 59 h 380"/>
                <a:gd name="T12" fmla="*/ 18 w 280"/>
                <a:gd name="T13" fmla="*/ 55 h 380"/>
                <a:gd name="T14" fmla="*/ 271 w 280"/>
                <a:gd name="T15" fmla="*/ 55 h 380"/>
                <a:gd name="T16" fmla="*/ 271 w 280"/>
                <a:gd name="T17" fmla="*/ 52 h 380"/>
                <a:gd name="T18" fmla="*/ 18 w 280"/>
                <a:gd name="T19" fmla="*/ 52 h 380"/>
                <a:gd name="T20" fmla="*/ 18 w 280"/>
                <a:gd name="T21" fmla="*/ 47 h 380"/>
                <a:gd name="T22" fmla="*/ 271 w 280"/>
                <a:gd name="T23" fmla="*/ 47 h 380"/>
                <a:gd name="T24" fmla="*/ 271 w 280"/>
                <a:gd name="T25" fmla="*/ 45 h 380"/>
                <a:gd name="T26" fmla="*/ 18 w 280"/>
                <a:gd name="T27" fmla="*/ 45 h 380"/>
                <a:gd name="T28" fmla="*/ 18 w 280"/>
                <a:gd name="T29" fmla="*/ 40 h 380"/>
                <a:gd name="T30" fmla="*/ 271 w 280"/>
                <a:gd name="T31" fmla="*/ 40 h 380"/>
                <a:gd name="T32" fmla="*/ 271 w 280"/>
                <a:gd name="T33" fmla="*/ 38 h 380"/>
                <a:gd name="T34" fmla="*/ 18 w 280"/>
                <a:gd name="T35" fmla="*/ 38 h 380"/>
                <a:gd name="T36" fmla="*/ 18 w 280"/>
                <a:gd name="T37" fmla="*/ 32 h 380"/>
                <a:gd name="T38" fmla="*/ 271 w 280"/>
                <a:gd name="T39" fmla="*/ 32 h 380"/>
                <a:gd name="T40" fmla="*/ 271 w 280"/>
                <a:gd name="T41" fmla="*/ 30 h 380"/>
                <a:gd name="T42" fmla="*/ 18 w 280"/>
                <a:gd name="T43" fmla="*/ 30 h 380"/>
                <a:gd name="T44" fmla="*/ 18 w 280"/>
                <a:gd name="T45" fmla="*/ 25 h 380"/>
                <a:gd name="T46" fmla="*/ 270 w 280"/>
                <a:gd name="T47" fmla="*/ 25 h 380"/>
                <a:gd name="T48" fmla="*/ 270 w 280"/>
                <a:gd name="T49" fmla="*/ 22 h 380"/>
                <a:gd name="T50" fmla="*/ 18 w 280"/>
                <a:gd name="T51" fmla="*/ 22 h 380"/>
                <a:gd name="T52" fmla="*/ 18 w 280"/>
                <a:gd name="T53" fmla="*/ 17 h 380"/>
                <a:gd name="T54" fmla="*/ 278 w 280"/>
                <a:gd name="T55" fmla="*/ 17 h 380"/>
                <a:gd name="T56" fmla="*/ 278 w 280"/>
                <a:gd name="T57" fmla="*/ 0 h 380"/>
                <a:gd name="T58" fmla="*/ 0 w 280"/>
                <a:gd name="T59" fmla="*/ 0 h 380"/>
                <a:gd name="T60" fmla="*/ 0 w 280"/>
                <a:gd name="T61" fmla="*/ 59 h 380"/>
                <a:gd name="T62" fmla="*/ 0 w 280"/>
                <a:gd name="T63" fmla="*/ 59 h 380"/>
                <a:gd name="T64" fmla="*/ 0 w 280"/>
                <a:gd name="T65" fmla="*/ 380 h 380"/>
                <a:gd name="T66" fmla="*/ 280 w 280"/>
                <a:gd name="T67" fmla="*/ 380 h 380"/>
                <a:gd name="T68" fmla="*/ 280 w 280"/>
                <a:gd name="T69" fmla="*/ 59 h 380"/>
                <a:gd name="T70" fmla="*/ 91 w 280"/>
                <a:gd name="T71" fmla="*/ 59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0" h="380">
                  <a:moveTo>
                    <a:pt x="91" y="59"/>
                  </a:moveTo>
                  <a:lnTo>
                    <a:pt x="91" y="151"/>
                  </a:lnTo>
                  <a:lnTo>
                    <a:pt x="66" y="134"/>
                  </a:lnTo>
                  <a:lnTo>
                    <a:pt x="40" y="151"/>
                  </a:lnTo>
                  <a:lnTo>
                    <a:pt x="40" y="59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271" y="55"/>
                  </a:lnTo>
                  <a:lnTo>
                    <a:pt x="271" y="52"/>
                  </a:lnTo>
                  <a:lnTo>
                    <a:pt x="18" y="52"/>
                  </a:lnTo>
                  <a:lnTo>
                    <a:pt x="18" y="47"/>
                  </a:lnTo>
                  <a:lnTo>
                    <a:pt x="271" y="47"/>
                  </a:lnTo>
                  <a:lnTo>
                    <a:pt x="271" y="45"/>
                  </a:lnTo>
                  <a:lnTo>
                    <a:pt x="18" y="45"/>
                  </a:lnTo>
                  <a:lnTo>
                    <a:pt x="18" y="40"/>
                  </a:lnTo>
                  <a:lnTo>
                    <a:pt x="271" y="40"/>
                  </a:lnTo>
                  <a:lnTo>
                    <a:pt x="271" y="38"/>
                  </a:lnTo>
                  <a:lnTo>
                    <a:pt x="18" y="38"/>
                  </a:lnTo>
                  <a:lnTo>
                    <a:pt x="18" y="32"/>
                  </a:lnTo>
                  <a:lnTo>
                    <a:pt x="271" y="32"/>
                  </a:lnTo>
                  <a:lnTo>
                    <a:pt x="271" y="30"/>
                  </a:lnTo>
                  <a:lnTo>
                    <a:pt x="18" y="30"/>
                  </a:lnTo>
                  <a:lnTo>
                    <a:pt x="18" y="25"/>
                  </a:lnTo>
                  <a:lnTo>
                    <a:pt x="270" y="25"/>
                  </a:lnTo>
                  <a:lnTo>
                    <a:pt x="270" y="22"/>
                  </a:lnTo>
                  <a:lnTo>
                    <a:pt x="18" y="22"/>
                  </a:lnTo>
                  <a:lnTo>
                    <a:pt x="18" y="17"/>
                  </a:lnTo>
                  <a:lnTo>
                    <a:pt x="278" y="17"/>
                  </a:lnTo>
                  <a:lnTo>
                    <a:pt x="278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380"/>
                  </a:lnTo>
                  <a:lnTo>
                    <a:pt x="280" y="380"/>
                  </a:lnTo>
                  <a:lnTo>
                    <a:pt x="280" y="59"/>
                  </a:lnTo>
                  <a:lnTo>
                    <a:pt x="91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3" name="椭圆 32"/>
            <p:cNvSpPr/>
            <p:nvPr/>
          </p:nvSpPr>
          <p:spPr>
            <a:xfrm>
              <a:off x="1184" y="2653"/>
              <a:ext cx="1239" cy="123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04875" y="514985"/>
            <a:ext cx="10702925" cy="893445"/>
            <a:chOff x="836" y="2593"/>
            <a:chExt cx="13176" cy="1407"/>
          </a:xfrm>
        </p:grpSpPr>
        <p:sp>
          <p:nvSpPr>
            <p:cNvPr id="23" name="矩形 22"/>
            <p:cNvSpPr/>
            <p:nvPr/>
          </p:nvSpPr>
          <p:spPr>
            <a:xfrm>
              <a:off x="836" y="2593"/>
              <a:ext cx="13176" cy="1407"/>
            </a:xfrm>
            <a:prstGeom prst="rect">
              <a:avLst/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文本框 20"/>
            <p:cNvSpPr txBox="1"/>
            <p:nvPr/>
          </p:nvSpPr>
          <p:spPr>
            <a:xfrm flipH="1">
              <a:off x="3075" y="2804"/>
              <a:ext cx="9129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p>
              <a:pPr algn="l"/>
              <a:r>
                <a:rPr kumimoji="0" lang="zh-CN" altLang="en-US" sz="36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+mn-ea"/>
                </a:rPr>
                <a:t>总结与展望</a:t>
              </a:r>
              <a:endPara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  <a:sym typeface="+mn-ea"/>
              </a:endParaRPr>
            </a:p>
          </p:txBody>
        </p:sp>
        <p:sp>
          <p:nvSpPr>
            <p:cNvPr id="26" name="book-from-top-view_43022"/>
            <p:cNvSpPr>
              <a:spLocks noChangeAspect="1"/>
            </p:cNvSpPr>
            <p:nvPr/>
          </p:nvSpPr>
          <p:spPr bwMode="auto">
            <a:xfrm>
              <a:off x="1520" y="2862"/>
              <a:ext cx="594" cy="805"/>
            </a:xfrm>
            <a:custGeom>
              <a:avLst/>
              <a:gdLst>
                <a:gd name="T0" fmla="*/ 91 w 280"/>
                <a:gd name="T1" fmla="*/ 59 h 380"/>
                <a:gd name="T2" fmla="*/ 91 w 280"/>
                <a:gd name="T3" fmla="*/ 151 h 380"/>
                <a:gd name="T4" fmla="*/ 66 w 280"/>
                <a:gd name="T5" fmla="*/ 134 h 380"/>
                <a:gd name="T6" fmla="*/ 40 w 280"/>
                <a:gd name="T7" fmla="*/ 151 h 380"/>
                <a:gd name="T8" fmla="*/ 40 w 280"/>
                <a:gd name="T9" fmla="*/ 59 h 380"/>
                <a:gd name="T10" fmla="*/ 18 w 280"/>
                <a:gd name="T11" fmla="*/ 59 h 380"/>
                <a:gd name="T12" fmla="*/ 18 w 280"/>
                <a:gd name="T13" fmla="*/ 55 h 380"/>
                <a:gd name="T14" fmla="*/ 271 w 280"/>
                <a:gd name="T15" fmla="*/ 55 h 380"/>
                <a:gd name="T16" fmla="*/ 271 w 280"/>
                <a:gd name="T17" fmla="*/ 52 h 380"/>
                <a:gd name="T18" fmla="*/ 18 w 280"/>
                <a:gd name="T19" fmla="*/ 52 h 380"/>
                <a:gd name="T20" fmla="*/ 18 w 280"/>
                <a:gd name="T21" fmla="*/ 47 h 380"/>
                <a:gd name="T22" fmla="*/ 271 w 280"/>
                <a:gd name="T23" fmla="*/ 47 h 380"/>
                <a:gd name="T24" fmla="*/ 271 w 280"/>
                <a:gd name="T25" fmla="*/ 45 h 380"/>
                <a:gd name="T26" fmla="*/ 18 w 280"/>
                <a:gd name="T27" fmla="*/ 45 h 380"/>
                <a:gd name="T28" fmla="*/ 18 w 280"/>
                <a:gd name="T29" fmla="*/ 40 h 380"/>
                <a:gd name="T30" fmla="*/ 271 w 280"/>
                <a:gd name="T31" fmla="*/ 40 h 380"/>
                <a:gd name="T32" fmla="*/ 271 w 280"/>
                <a:gd name="T33" fmla="*/ 38 h 380"/>
                <a:gd name="T34" fmla="*/ 18 w 280"/>
                <a:gd name="T35" fmla="*/ 38 h 380"/>
                <a:gd name="T36" fmla="*/ 18 w 280"/>
                <a:gd name="T37" fmla="*/ 32 h 380"/>
                <a:gd name="T38" fmla="*/ 271 w 280"/>
                <a:gd name="T39" fmla="*/ 32 h 380"/>
                <a:gd name="T40" fmla="*/ 271 w 280"/>
                <a:gd name="T41" fmla="*/ 30 h 380"/>
                <a:gd name="T42" fmla="*/ 18 w 280"/>
                <a:gd name="T43" fmla="*/ 30 h 380"/>
                <a:gd name="T44" fmla="*/ 18 w 280"/>
                <a:gd name="T45" fmla="*/ 25 h 380"/>
                <a:gd name="T46" fmla="*/ 270 w 280"/>
                <a:gd name="T47" fmla="*/ 25 h 380"/>
                <a:gd name="T48" fmla="*/ 270 w 280"/>
                <a:gd name="T49" fmla="*/ 22 h 380"/>
                <a:gd name="T50" fmla="*/ 18 w 280"/>
                <a:gd name="T51" fmla="*/ 22 h 380"/>
                <a:gd name="T52" fmla="*/ 18 w 280"/>
                <a:gd name="T53" fmla="*/ 17 h 380"/>
                <a:gd name="T54" fmla="*/ 278 w 280"/>
                <a:gd name="T55" fmla="*/ 17 h 380"/>
                <a:gd name="T56" fmla="*/ 278 w 280"/>
                <a:gd name="T57" fmla="*/ 0 h 380"/>
                <a:gd name="T58" fmla="*/ 0 w 280"/>
                <a:gd name="T59" fmla="*/ 0 h 380"/>
                <a:gd name="T60" fmla="*/ 0 w 280"/>
                <a:gd name="T61" fmla="*/ 59 h 380"/>
                <a:gd name="T62" fmla="*/ 0 w 280"/>
                <a:gd name="T63" fmla="*/ 59 h 380"/>
                <a:gd name="T64" fmla="*/ 0 w 280"/>
                <a:gd name="T65" fmla="*/ 380 h 380"/>
                <a:gd name="T66" fmla="*/ 280 w 280"/>
                <a:gd name="T67" fmla="*/ 380 h 380"/>
                <a:gd name="T68" fmla="*/ 280 w 280"/>
                <a:gd name="T69" fmla="*/ 59 h 380"/>
                <a:gd name="T70" fmla="*/ 91 w 280"/>
                <a:gd name="T71" fmla="*/ 59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0" h="380">
                  <a:moveTo>
                    <a:pt x="91" y="59"/>
                  </a:moveTo>
                  <a:lnTo>
                    <a:pt x="91" y="151"/>
                  </a:lnTo>
                  <a:lnTo>
                    <a:pt x="66" y="134"/>
                  </a:lnTo>
                  <a:lnTo>
                    <a:pt x="40" y="151"/>
                  </a:lnTo>
                  <a:lnTo>
                    <a:pt x="40" y="59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271" y="55"/>
                  </a:lnTo>
                  <a:lnTo>
                    <a:pt x="271" y="52"/>
                  </a:lnTo>
                  <a:lnTo>
                    <a:pt x="18" y="52"/>
                  </a:lnTo>
                  <a:lnTo>
                    <a:pt x="18" y="47"/>
                  </a:lnTo>
                  <a:lnTo>
                    <a:pt x="271" y="47"/>
                  </a:lnTo>
                  <a:lnTo>
                    <a:pt x="271" y="45"/>
                  </a:lnTo>
                  <a:lnTo>
                    <a:pt x="18" y="45"/>
                  </a:lnTo>
                  <a:lnTo>
                    <a:pt x="18" y="40"/>
                  </a:lnTo>
                  <a:lnTo>
                    <a:pt x="271" y="40"/>
                  </a:lnTo>
                  <a:lnTo>
                    <a:pt x="271" y="38"/>
                  </a:lnTo>
                  <a:lnTo>
                    <a:pt x="18" y="38"/>
                  </a:lnTo>
                  <a:lnTo>
                    <a:pt x="18" y="32"/>
                  </a:lnTo>
                  <a:lnTo>
                    <a:pt x="271" y="32"/>
                  </a:lnTo>
                  <a:lnTo>
                    <a:pt x="271" y="30"/>
                  </a:lnTo>
                  <a:lnTo>
                    <a:pt x="18" y="30"/>
                  </a:lnTo>
                  <a:lnTo>
                    <a:pt x="18" y="25"/>
                  </a:lnTo>
                  <a:lnTo>
                    <a:pt x="270" y="25"/>
                  </a:lnTo>
                  <a:lnTo>
                    <a:pt x="270" y="22"/>
                  </a:lnTo>
                  <a:lnTo>
                    <a:pt x="18" y="22"/>
                  </a:lnTo>
                  <a:lnTo>
                    <a:pt x="18" y="17"/>
                  </a:lnTo>
                  <a:lnTo>
                    <a:pt x="278" y="17"/>
                  </a:lnTo>
                  <a:lnTo>
                    <a:pt x="278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380"/>
                  </a:lnTo>
                  <a:lnTo>
                    <a:pt x="280" y="380"/>
                  </a:lnTo>
                  <a:lnTo>
                    <a:pt x="280" y="59"/>
                  </a:lnTo>
                  <a:lnTo>
                    <a:pt x="91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0" name="椭圆 29"/>
            <p:cNvSpPr/>
            <p:nvPr/>
          </p:nvSpPr>
          <p:spPr>
            <a:xfrm>
              <a:off x="1184" y="2653"/>
              <a:ext cx="1239" cy="123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084580" y="2805430"/>
            <a:ext cx="10358755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通过本设计的实现流程，我对一个项目从需求分析到最终实现的过程有了一个全面学习。解决海大学生闲置物品的处置问题，也是我设计本app的初心，本设计所实现的效果也基本能够解决这一问题。本设计在功能模块方面，需要增加后台管理系统对app的用户和数据做间接处理。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200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在接下来的时间里，我将会对本设计中存在的不足做进一步的改善；我也会学习让本设计可以兼容到其他平台。</a:t>
            </a:r>
            <a:endParaRPr lang="zh-CN" altLang="en-US" sz="2000">
              <a:solidFill>
                <a:schemeClr val="tx1">
                  <a:lumMod val="65000"/>
                  <a:lumOff val="35000"/>
                </a:scheme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674020" y="3520493"/>
            <a:ext cx="88439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恳请各位老师批评指正</a:t>
            </a:r>
            <a:endParaRPr kumimoji="0" lang="zh-CN" altLang="en-US" sz="6000" b="0" i="0" u="none" strike="noStrike" kern="1200" cap="none" spc="0" normalizeH="0" baseline="0" noProof="0">
              <a:ln>
                <a:noFill/>
              </a:ln>
              <a:solidFill>
                <a:srgbClr val="355C7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" name="medal-of-award_49824"/>
          <p:cNvSpPr>
            <a:spLocks noChangeAspect="1"/>
          </p:cNvSpPr>
          <p:nvPr/>
        </p:nvSpPr>
        <p:spPr bwMode="auto">
          <a:xfrm>
            <a:off x="5227305" y="1864606"/>
            <a:ext cx="1737390" cy="1097830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rgbClr val="355C7D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2ABDB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693194" y="4450405"/>
            <a:ext cx="6805613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000">
                <a:solidFill>
                  <a:srgbClr val="355C7D"/>
                </a:solidFill>
                <a:latin typeface="Times New Roman" panose="02020603050405020304" charset="0"/>
                <a:ea typeface="微软雅黑 Light" panose="020B0502040204020203" pitchFamily="34" charset="-122"/>
                <a:cs typeface="Times New Roman" panose="02020603050405020304" charset="0"/>
              </a:rPr>
              <a:t>Please give me as much criticism as possible</a:t>
            </a:r>
            <a:endParaRPr lang="en-US" altLang="zh-CN" sz="2000">
              <a:solidFill>
                <a:srgbClr val="355C7D"/>
              </a:solidFill>
              <a:latin typeface="Times New Roman" panose="02020603050405020304" charset="0"/>
              <a:ea typeface="微软雅黑 Light" panose="020B0502040204020203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461</Words>
  <Application>WPS 演示</Application>
  <PresentationFormat>宽屏</PresentationFormat>
  <Paragraphs>84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7" baseType="lpstr">
      <vt:lpstr>Arial</vt:lpstr>
      <vt:lpstr>宋体</vt:lpstr>
      <vt:lpstr>Wingdings</vt:lpstr>
      <vt:lpstr>Calibri</vt:lpstr>
      <vt:lpstr>等线</vt:lpstr>
      <vt:lpstr>微软雅黑 Light</vt:lpstr>
      <vt:lpstr>微软雅黑</vt:lpstr>
      <vt:lpstr>Impact</vt:lpstr>
      <vt:lpstr>Calibri</vt:lpstr>
      <vt:lpstr>Arial Unicode MS</vt:lpstr>
      <vt:lpstr>等线 Light</vt:lpstr>
      <vt:lpstr>仿宋</vt:lpstr>
      <vt:lpstr>仿宋_GB2312</vt:lpstr>
      <vt:lpstr>楷体</vt:lpstr>
      <vt:lpstr>黑体</vt:lpstr>
      <vt:lpstr>字魂58号-创中黑</vt:lpstr>
      <vt:lpstr>新宋体</vt:lpstr>
      <vt:lpstr>Times New Roman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zj</dc:creator>
  <cp:lastModifiedBy>Administrator</cp:lastModifiedBy>
  <cp:revision>139</cp:revision>
  <dcterms:created xsi:type="dcterms:W3CDTF">2018-08-26T00:55:00Z</dcterms:created>
  <dcterms:modified xsi:type="dcterms:W3CDTF">2020-06-03T07:25:55Z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2052-11.1.0.8799</vt:lpwstr>
  </property>
</Properties>
</file>

<file path=docProps/thumbnail.jpeg>
</file>